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757" r:id="rId2"/>
    <p:sldId id="643" r:id="rId3"/>
    <p:sldId id="647" r:id="rId4"/>
    <p:sldId id="714" r:id="rId5"/>
    <p:sldId id="645" r:id="rId6"/>
    <p:sldId id="638" r:id="rId7"/>
    <p:sldId id="644" r:id="rId8"/>
    <p:sldId id="649" r:id="rId9"/>
    <p:sldId id="718" r:id="rId10"/>
    <p:sldId id="721" r:id="rId11"/>
    <p:sldId id="651" r:id="rId12"/>
    <p:sldId id="654" r:id="rId13"/>
    <p:sldId id="723" r:id="rId14"/>
    <p:sldId id="655" r:id="rId15"/>
    <p:sldId id="75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91AC"/>
    <a:srgbClr val="E9B7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3"/>
    <p:restoredTop sz="88844"/>
  </p:normalViewPr>
  <p:slideViewPr>
    <p:cSldViewPr snapToGrid="0" snapToObjects="1">
      <p:cViewPr varScale="1">
        <p:scale>
          <a:sx n="98" d="100"/>
          <a:sy n="98" d="100"/>
        </p:scale>
        <p:origin x="155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6.png>
</file>

<file path=ppt/media/image2.jpg>
</file>

<file path=ppt/media/image21.png>
</file>

<file path=ppt/media/image23.png>
</file>

<file path=ppt/media/image25.png>
</file>

<file path=ppt/media/image3.png>
</file>

<file path=ppt/media/image33.png>
</file>

<file path=ppt/media/image37.png>
</file>

<file path=ppt/media/image39.png>
</file>

<file path=ppt/media/image40.png>
</file>

<file path=ppt/media/image41.png>
</file>

<file path=ppt/media/image42.png>
</file>

<file path=ppt/media/image43.jpg>
</file>

<file path=ppt/media/image44.png>
</file>

<file path=ppt/media/image50.png>
</file>

<file path=ppt/media/image54.png>
</file>

<file path=ppt/media/image55.png>
</file>

<file path=ppt/media/image56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A46E7A-9CE9-9243-9391-67F0C6DFAD4A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27F479-0A09-2047-B3CA-9C6A186C1B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730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0563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8512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1853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0676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9030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448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98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524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3651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551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6105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7888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079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E15A0-059B-4E41-B4A9-6561F810A6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8D18C5-7C90-0F47-B7DA-CCA41A72DD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C3E33-2972-E744-9A88-EA5B98479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082BD-0C8E-C745-9D07-1C332AF2B1E9}" type="datetime1">
              <a:rPr lang="en-GB" smtClean="0"/>
              <a:t>24/11/2022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267BD-A290-2F42-B6AE-317E816E6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D5EF4-73C0-8F4E-80B7-E6DAB79DD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881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BDAFD-4A66-7045-BDE2-8137BECDC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7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1CA8A6-D76C-CD4D-B229-D31C1645F7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172EF7-6F21-3E44-A1DF-E274CBC67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44C60-AB59-A04F-8D47-C5F5A0C64B01}" type="datetime1">
              <a:rPr lang="en-GB" smtClean="0"/>
              <a:t>24/11/2022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3FC54-ACDC-BD41-A12E-DC06484B7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381378-F461-594D-B270-32EAB494F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824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C39B1A-40A6-BF49-BF26-0781F92AD5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72AB4F-138E-174B-B93B-6E7D58B4F8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B41515-9478-1248-A617-6CFC8FB06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2A08-F136-774B-87B4-E98F40ABAEB3}" type="datetime1">
              <a:rPr lang="en-GB" smtClean="0"/>
              <a:t>24/11/2022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9ACF8B-F880-154C-BAC2-B22819BA2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C65E7-E14C-3649-9BDF-D793B65C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018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BD94D-B157-D548-A69A-1B5FB0DA2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487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3BDDE-0CF6-9149-89C8-D6E1803B23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D6D83-EBCA-B542-AE0E-A5F3EDA5F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D5FA-1E0A-974F-9459-08CB94A234E1}" type="datetime1">
              <a:rPr lang="en-GB" smtClean="0"/>
              <a:t>24/11/2022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471AF-6103-7D40-AEFE-9E402A393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2E4304-F5E7-0F41-96C9-88B8E8EC9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005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C5D6C-91C6-5949-B11A-70A9FC756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CB0F18-61EC-BF4E-BE49-44426C7128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B3B9C0-3ED8-2B4F-B8F8-65B3CB1B1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5D569-BA2B-9D4B-968A-94DC693A8824}" type="datetime1">
              <a:rPr lang="en-GB" smtClean="0"/>
              <a:t>24/11/2022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DC9C8-4EB3-8B4E-8C97-3103045B7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F7641-3650-534A-84CB-2D6658AD8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5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88F20-543E-4549-A84B-D40A5DB1E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59456-F0C6-9649-864B-59800AE68A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EBFE7-64AC-7149-AD6D-6D96D1F2A8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45FBA8-5FA3-2148-9CCB-924130DFE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B838-78B0-BB4F-A261-F5F4BDBFA22E}" type="datetime1">
              <a:rPr lang="en-GB" smtClean="0"/>
              <a:t>24/11/2022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619548-077A-A947-AC20-051FE4CB6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28CF7E-35A9-BC4B-8F76-40C46EF96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153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D3860-A765-8741-8270-2F621C52D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-636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AC0D88-216A-AB42-AF03-92ADA12AA0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1D07D4-1462-7F45-B368-E77C0DCE40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B25AAE-8D85-E34D-AEB9-F26A3578F9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036FC2-AE9D-6442-AC16-5AE969C34E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7F78C-4C6E-EA4C-B3FE-6DB157C67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E6FD0-5877-E848-AE49-D3AB4780BD92}" type="datetime1">
              <a:rPr lang="en-GB" smtClean="0"/>
              <a:t>24/11/2022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28D327-55A1-F746-B21E-55D5963F3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C7B190-A2F0-8448-8DBC-076F53411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572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F7DE4-D7DC-3A48-8CB9-5F871119D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8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4130F5-4D9F-654A-9BE5-2D1308AD9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903FC-4093-2747-B9FB-67FA1DB1D2E3}" type="datetime1">
              <a:rPr lang="en-GB" smtClean="0"/>
              <a:t>24/11/2022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CA2BA1-A092-2742-98ED-B486F99B8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3476E2-33FF-7A4A-8554-28D9A409B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67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092083-247A-A749-B49C-D17225935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045C3-FFAE-0149-B7A1-E201222D9BE8}" type="datetime1">
              <a:rPr lang="en-GB" smtClean="0"/>
              <a:t>24/11/2022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F15AAC-4EAA-7D45-AF6A-766906340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953F44-189E-0D45-A8EC-B8D12B483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840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C61F0-659C-8144-BA55-9DB3D0009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E1C73-2C12-3A40-8D9D-9056D301F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5CF052-C922-C846-A577-55B58FDBB4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191BB1-B495-DB42-B7D9-BDFD86161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5E9B9-5EAA-E84E-A2CE-DD4A2DDCC087}" type="datetime1">
              <a:rPr lang="en-GB" smtClean="0"/>
              <a:t>24/11/2022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34236C-C598-C741-9D37-C3A583C60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B911E0-488A-AB49-8464-B7B2F5EEE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969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D3F49-8AAB-D441-8F8A-E2A99C867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5422EA-EFA5-0B45-A767-4710426AC2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0A9D4A-0EAC-904A-8AA5-960C4981B0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6D68E8-C4E7-3C4E-9421-0B4E420C6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6CF72-A31A-3946-A8E4-D9966D149389}" type="datetime1">
              <a:rPr lang="en-GB" smtClean="0"/>
              <a:t>24/11/2022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B746F5-E9AA-8046-B284-CCD16FF4D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B928F1-D51D-1F4F-A8F9-D44C89903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039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36A84E-06BD-254D-BF6A-5313DCB69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4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84F5D0-CDEE-6A49-8700-10476D9F65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6F641-9256-884D-A945-A04A3F3A87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8698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ECB96E-C5A9-1142-AD19-DD3F6F5B856A}" type="datetime1">
              <a:rPr lang="en-GB" smtClean="0"/>
              <a:t>24/11/2022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8CBDFF-D4AA-E846-A02B-9C441D2B06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698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Neural Computation – Konstantinos Kamnitsas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97659F-0902-9C4E-9247-9BEB46FB6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8698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876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emf"/><Relationship Id="rId3" Type="http://schemas.openxmlformats.org/officeDocument/2006/relationships/image" Target="../media/image37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emf"/><Relationship Id="rId5" Type="http://schemas.openxmlformats.org/officeDocument/2006/relationships/image" Target="../media/image36.emf"/><Relationship Id="rId4" Type="http://schemas.openxmlformats.org/officeDocument/2006/relationships/image" Target="../media/image38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34.emf"/><Relationship Id="rId7" Type="http://schemas.openxmlformats.org/officeDocument/2006/relationships/image" Target="../media/image4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13" Type="http://schemas.openxmlformats.org/officeDocument/2006/relationships/image" Target="../media/image23.png"/><Relationship Id="rId18" Type="http://schemas.openxmlformats.org/officeDocument/2006/relationships/image" Target="../media/image51.emf"/><Relationship Id="rId3" Type="http://schemas.openxmlformats.org/officeDocument/2006/relationships/image" Target="../media/image33.png"/><Relationship Id="rId21" Type="http://schemas.openxmlformats.org/officeDocument/2006/relationships/image" Target="../media/image53.emf"/><Relationship Id="rId7" Type="http://schemas.openxmlformats.org/officeDocument/2006/relationships/image" Target="../media/image45.emf"/><Relationship Id="rId12" Type="http://schemas.openxmlformats.org/officeDocument/2006/relationships/image" Target="../media/image50.png"/><Relationship Id="rId17" Type="http://schemas.openxmlformats.org/officeDocument/2006/relationships/image" Target="../media/image28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27.emf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emf"/><Relationship Id="rId11" Type="http://schemas.openxmlformats.org/officeDocument/2006/relationships/image" Target="../media/image49.emf"/><Relationship Id="rId5" Type="http://schemas.openxmlformats.org/officeDocument/2006/relationships/image" Target="../media/image35.emf"/><Relationship Id="rId15" Type="http://schemas.openxmlformats.org/officeDocument/2006/relationships/image" Target="../media/image26.emf"/><Relationship Id="rId23" Type="http://schemas.openxmlformats.org/officeDocument/2006/relationships/image" Target="../media/image55.png"/><Relationship Id="rId10" Type="http://schemas.openxmlformats.org/officeDocument/2006/relationships/image" Target="../media/image48.emf"/><Relationship Id="rId19" Type="http://schemas.openxmlformats.org/officeDocument/2006/relationships/image" Target="../media/image52.emf"/><Relationship Id="rId4" Type="http://schemas.openxmlformats.org/officeDocument/2006/relationships/image" Target="../media/image34.emf"/><Relationship Id="rId9" Type="http://schemas.openxmlformats.org/officeDocument/2006/relationships/image" Target="../media/image47.emf"/><Relationship Id="rId14" Type="http://schemas.openxmlformats.org/officeDocument/2006/relationships/image" Target="../media/image25.png"/><Relationship Id="rId22" Type="http://schemas.openxmlformats.org/officeDocument/2006/relationships/image" Target="../media/image5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6.png"/><Relationship Id="rId7" Type="http://schemas.openxmlformats.org/officeDocument/2006/relationships/image" Target="../media/image9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11" Type="http://schemas.openxmlformats.org/officeDocument/2006/relationships/image" Target="../media/image13.emf"/><Relationship Id="rId5" Type="http://schemas.openxmlformats.org/officeDocument/2006/relationships/image" Target="../media/image7.png"/><Relationship Id="rId10" Type="http://schemas.openxmlformats.org/officeDocument/2006/relationships/image" Target="../media/image12.emf"/><Relationship Id="rId4" Type="http://schemas.openxmlformats.org/officeDocument/2006/relationships/image" Target="../media/image1.png"/><Relationship Id="rId9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13" Type="http://schemas.openxmlformats.org/officeDocument/2006/relationships/image" Target="../media/image1.png"/><Relationship Id="rId3" Type="http://schemas.openxmlformats.org/officeDocument/2006/relationships/image" Target="../media/image6.png"/><Relationship Id="rId7" Type="http://schemas.openxmlformats.org/officeDocument/2006/relationships/image" Target="../media/image14.emf"/><Relationship Id="rId12" Type="http://schemas.openxmlformats.org/officeDocument/2006/relationships/image" Target="../media/image1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11" Type="http://schemas.openxmlformats.org/officeDocument/2006/relationships/image" Target="../media/image18.emf"/><Relationship Id="rId5" Type="http://schemas.openxmlformats.org/officeDocument/2006/relationships/image" Target="../media/image8.emf"/><Relationship Id="rId10" Type="http://schemas.openxmlformats.org/officeDocument/2006/relationships/image" Target="../media/image17.emf"/><Relationship Id="rId4" Type="http://schemas.openxmlformats.org/officeDocument/2006/relationships/image" Target="../media/image7.png"/><Relationship Id="rId9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reilly.com/library/view/generative-deep-learning/9781492041931/ch01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13" Type="http://schemas.openxmlformats.org/officeDocument/2006/relationships/image" Target="../media/image27.emf"/><Relationship Id="rId3" Type="http://schemas.openxmlformats.org/officeDocument/2006/relationships/image" Target="../media/image19.emf"/><Relationship Id="rId7" Type="http://schemas.openxmlformats.org/officeDocument/2006/relationships/image" Target="../media/image22.emf"/><Relationship Id="rId12" Type="http://schemas.openxmlformats.org/officeDocument/2006/relationships/image" Target="../media/image2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11" Type="http://schemas.openxmlformats.org/officeDocument/2006/relationships/image" Target="../media/image25.png"/><Relationship Id="rId5" Type="http://schemas.openxmlformats.org/officeDocument/2006/relationships/image" Target="../media/image21.png"/><Relationship Id="rId10" Type="http://schemas.openxmlformats.org/officeDocument/2006/relationships/image" Target="../media/image24.emf"/><Relationship Id="rId4" Type="http://schemas.openxmlformats.org/officeDocument/2006/relationships/image" Target="../media/image20.emf"/><Relationship Id="rId9" Type="http://schemas.openxmlformats.org/officeDocument/2006/relationships/image" Target="../media/image23.png"/><Relationship Id="rId14" Type="http://schemas.openxmlformats.org/officeDocument/2006/relationships/image" Target="../media/image2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30.emf"/><Relationship Id="rId7" Type="http://schemas.openxmlformats.org/officeDocument/2006/relationships/image" Target="../media/image24.emf"/><Relationship Id="rId12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.jpg"/><Relationship Id="rId5" Type="http://schemas.openxmlformats.org/officeDocument/2006/relationships/image" Target="../media/image26.emf"/><Relationship Id="rId10" Type="http://schemas.openxmlformats.org/officeDocument/2006/relationships/image" Target="../media/image32.emf"/><Relationship Id="rId4" Type="http://schemas.openxmlformats.org/officeDocument/2006/relationships/image" Target="../media/image31.emf"/><Relationship Id="rId9" Type="http://schemas.openxmlformats.org/officeDocument/2006/relationships/image" Target="../media/image2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emf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BBF03-94AB-124D-A10F-93AC91A46F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0" y="1122363"/>
            <a:ext cx="100584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Generative Modeling and </a:t>
            </a:r>
            <a:br>
              <a:rPr lang="en-US" dirty="0"/>
            </a:br>
            <a:r>
              <a:rPr lang="en-US" dirty="0"/>
              <a:t>Variational Auto-Encoders (VAEs)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622D8A-523E-3F48-BE9F-A197F45FB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E1675-6C88-F44A-9D28-0314936C5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Neural Computation – Konstantinos Kamnitsas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474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C289DD2-3094-8042-B325-687B944BA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10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F5695A-1DE4-CD40-A41C-200926F1B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Neural Computation – Konstantinos Kamnitsas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08411AF-6F74-1C4B-92AB-F676D6E18233}"/>
              </a:ext>
            </a:extLst>
          </p:cNvPr>
          <p:cNvGrpSpPr/>
          <p:nvPr/>
        </p:nvGrpSpPr>
        <p:grpSpPr>
          <a:xfrm>
            <a:off x="3600572" y="1723715"/>
            <a:ext cx="4552828" cy="3190717"/>
            <a:chOff x="4368867" y="1221611"/>
            <a:chExt cx="4552828" cy="3190717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010B881E-374F-764A-AD58-0E2B0DEA13DE}"/>
                </a:ext>
              </a:extLst>
            </p:cNvPr>
            <p:cNvGrpSpPr/>
            <p:nvPr/>
          </p:nvGrpSpPr>
          <p:grpSpPr>
            <a:xfrm>
              <a:off x="4368867" y="1221611"/>
              <a:ext cx="4552828" cy="3190717"/>
              <a:chOff x="4368867" y="1221611"/>
              <a:chExt cx="4552828" cy="3190717"/>
            </a:xfrm>
          </p:grpSpPr>
          <p:pic>
            <p:nvPicPr>
              <p:cNvPr id="29" name="Picture 28" descr="Chart&#10;&#10;Description automatically generated">
                <a:extLst>
                  <a:ext uri="{FF2B5EF4-FFF2-40B4-BE49-F238E27FC236}">
                    <a16:creationId xmlns:a16="http://schemas.microsoft.com/office/drawing/2014/main" id="{D325B5C4-DABD-5A4E-B5DF-25F317BEA0A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r="9825"/>
              <a:stretch/>
            </p:blipFill>
            <p:spPr>
              <a:xfrm>
                <a:off x="4736473" y="1674825"/>
                <a:ext cx="4114800" cy="2362265"/>
              </a:xfrm>
              <a:prstGeom prst="rect">
                <a:avLst/>
              </a:prstGeom>
            </p:spPr>
          </p:pic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985B908-08DC-E84F-A496-34763169D2D9}"/>
                  </a:ext>
                </a:extLst>
              </p:cNvPr>
              <p:cNvSpPr txBox="1"/>
              <p:nvPr/>
            </p:nvSpPr>
            <p:spPr>
              <a:xfrm>
                <a:off x="4640817" y="1221611"/>
                <a:ext cx="209943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/>
                  <a:t>2-dimensional data:</a:t>
                </a:r>
              </a:p>
            </p:txBody>
          </p:sp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85C86D4B-B760-CD41-BCA7-964FD71C61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76957" y="1939080"/>
                <a:ext cx="482362" cy="312642"/>
              </a:xfrm>
              <a:prstGeom prst="rect">
                <a:avLst/>
              </a:prstGeom>
            </p:spPr>
          </p:pic>
          <p:pic>
            <p:nvPicPr>
              <p:cNvPr id="32" name="Picture 31">
                <a:extLst>
                  <a:ext uri="{FF2B5EF4-FFF2-40B4-BE49-F238E27FC236}">
                    <a16:creationId xmlns:a16="http://schemas.microsoft.com/office/drawing/2014/main" id="{5F48112A-251C-C743-AED1-B96CAF1F1F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03887" y="3960219"/>
                <a:ext cx="517808" cy="335616"/>
              </a:xfrm>
              <a:prstGeom prst="rect">
                <a:avLst/>
              </a:prstGeom>
            </p:spPr>
          </p:pic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DE96AD9D-9893-944B-85F2-2B3B408FC709}"/>
                  </a:ext>
                </a:extLst>
              </p:cNvPr>
              <p:cNvSpPr txBox="1"/>
              <p:nvPr/>
            </p:nvSpPr>
            <p:spPr>
              <a:xfrm>
                <a:off x="7071909" y="4042996"/>
                <a:ext cx="13524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Feature-1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8E943F7F-9C38-2A47-A001-E2DC80D59F47}"/>
                  </a:ext>
                </a:extLst>
              </p:cNvPr>
              <p:cNvSpPr txBox="1"/>
              <p:nvPr/>
            </p:nvSpPr>
            <p:spPr>
              <a:xfrm rot="16200000">
                <a:off x="3877305" y="2602165"/>
                <a:ext cx="13524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Feature-2</a:t>
                </a:r>
              </a:p>
            </p:txBody>
          </p:sp>
        </p:grpSp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0F5AB7C0-6032-BC41-B2BA-508BE4160A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09854" y="2547174"/>
              <a:ext cx="628043" cy="240134"/>
            </a:xfrm>
            <a:prstGeom prst="rect">
              <a:avLst/>
            </a:prstGeom>
          </p:spPr>
        </p:pic>
      </p:grpSp>
      <p:grpSp>
        <p:nvGrpSpPr>
          <p:cNvPr id="199" name="Group 198">
            <a:extLst>
              <a:ext uri="{FF2B5EF4-FFF2-40B4-BE49-F238E27FC236}">
                <a16:creationId xmlns:a16="http://schemas.microsoft.com/office/drawing/2014/main" id="{DAFB0492-DF65-4548-A93E-AC93288DC435}"/>
              </a:ext>
            </a:extLst>
          </p:cNvPr>
          <p:cNvGrpSpPr/>
          <p:nvPr/>
        </p:nvGrpSpPr>
        <p:grpSpPr>
          <a:xfrm>
            <a:off x="8450585" y="1666806"/>
            <a:ext cx="3262470" cy="2288210"/>
            <a:chOff x="8616189" y="1324925"/>
            <a:chExt cx="3262470" cy="2288210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E2B108E1-960E-E649-A8FD-8E8009B8DF3E}"/>
                </a:ext>
              </a:extLst>
            </p:cNvPr>
            <p:cNvGrpSpPr/>
            <p:nvPr/>
          </p:nvGrpSpPr>
          <p:grpSpPr>
            <a:xfrm>
              <a:off x="8985520" y="1324925"/>
              <a:ext cx="2893139" cy="2288210"/>
              <a:chOff x="6959600" y="1234938"/>
              <a:chExt cx="3905760" cy="3089101"/>
            </a:xfrm>
          </p:grpSpPr>
          <p:pic>
            <p:nvPicPr>
              <p:cNvPr id="60" name="Picture 59" descr="Chart, surface chart&#10;&#10;Description automatically generated">
                <a:extLst>
                  <a:ext uri="{FF2B5EF4-FFF2-40B4-BE49-F238E27FC236}">
                    <a16:creationId xmlns:a16="http://schemas.microsoft.com/office/drawing/2014/main" id="{C206AE51-0B77-A64F-B53D-4BBA9EABD6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959600" y="1234938"/>
                <a:ext cx="3905760" cy="3089101"/>
              </a:xfrm>
              <a:prstGeom prst="rect">
                <a:avLst/>
              </a:prstGeom>
            </p:spPr>
          </p:pic>
          <p:pic>
            <p:nvPicPr>
              <p:cNvPr id="62" name="Picture 61">
                <a:extLst>
                  <a:ext uri="{FF2B5EF4-FFF2-40B4-BE49-F238E27FC236}">
                    <a16:creationId xmlns:a16="http://schemas.microsoft.com/office/drawing/2014/main" id="{FEC2E957-657D-B14D-A1B8-62721D7F89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941143" y="1441491"/>
                <a:ext cx="1974137" cy="593845"/>
              </a:xfrm>
              <a:prstGeom prst="rect">
                <a:avLst/>
              </a:prstGeom>
            </p:spPr>
          </p:pic>
        </p:grp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AB3FAE2D-A01A-DA42-8864-5767261EE860}"/>
                </a:ext>
              </a:extLst>
            </p:cNvPr>
            <p:cNvSpPr txBox="1"/>
            <p:nvPr/>
          </p:nvSpPr>
          <p:spPr>
            <a:xfrm rot="16200000">
              <a:off x="8169948" y="1843781"/>
              <a:ext cx="126181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/>
                <a:t>Probability</a:t>
              </a:r>
            </a:p>
          </p:txBody>
        </p:sp>
      </p:grpSp>
      <p:sp>
        <p:nvSpPr>
          <p:cNvPr id="201" name="Right Arrow 200">
            <a:extLst>
              <a:ext uri="{FF2B5EF4-FFF2-40B4-BE49-F238E27FC236}">
                <a16:creationId xmlns:a16="http://schemas.microsoft.com/office/drawing/2014/main" id="{DD395ADA-FB3D-4A4A-88B3-9A54D6525526}"/>
              </a:ext>
            </a:extLst>
          </p:cNvPr>
          <p:cNvSpPr/>
          <p:nvPr/>
        </p:nvSpPr>
        <p:spPr>
          <a:xfrm rot="20184242">
            <a:off x="8055766" y="3442763"/>
            <a:ext cx="509504" cy="3329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itle 1">
            <a:extLst>
              <a:ext uri="{FF2B5EF4-FFF2-40B4-BE49-F238E27FC236}">
                <a16:creationId xmlns:a16="http://schemas.microsoft.com/office/drawing/2014/main" id="{DABF1BD7-2DDE-734C-A5C0-75EE4DAFC7EC}"/>
              </a:ext>
            </a:extLst>
          </p:cNvPr>
          <p:cNvSpPr txBox="1">
            <a:spLocks/>
          </p:cNvSpPr>
          <p:nvPr/>
        </p:nvSpPr>
        <p:spPr>
          <a:xfrm>
            <a:off x="551329" y="-638"/>
            <a:ext cx="110201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Probability Density Function (PDF) of data, </a:t>
            </a:r>
            <a:endParaRPr lang="en-US" sz="3600" b="1" u="sng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01D9B746-3923-144E-B659-235591ABBA2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79104" y="370682"/>
            <a:ext cx="1762851" cy="530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014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C289DD2-3094-8042-B325-687B944BA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11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F5695A-1DE4-CD40-A41C-200926F1B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A5887898-E6D2-714E-91AA-38FFE856F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9104" y="370682"/>
            <a:ext cx="1762851" cy="530288"/>
          </a:xfrm>
          <a:prstGeom prst="rect">
            <a:avLst/>
          </a:prstGeom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3BF92AEA-1572-8E42-8FE6-01675502D2FC}"/>
              </a:ext>
            </a:extLst>
          </p:cNvPr>
          <p:cNvSpPr txBox="1"/>
          <p:nvPr/>
        </p:nvSpPr>
        <p:spPr>
          <a:xfrm>
            <a:off x="838200" y="993758"/>
            <a:ext cx="253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Multi-dimensional data:</a:t>
            </a:r>
          </a:p>
        </p:txBody>
      </p:sp>
      <p:pic>
        <p:nvPicPr>
          <p:cNvPr id="8" name="Picture 7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3A1284C2-9947-3A4D-8F06-339B2C109CA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400"/>
          <a:stretch/>
        </p:blipFill>
        <p:spPr>
          <a:xfrm>
            <a:off x="833139" y="1930025"/>
            <a:ext cx="2092685" cy="2139952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A52594E1-2A06-BF4D-8F21-4BA036316FC6}"/>
              </a:ext>
            </a:extLst>
          </p:cNvPr>
          <p:cNvGrpSpPr/>
          <p:nvPr/>
        </p:nvGrpSpPr>
        <p:grpSpPr>
          <a:xfrm>
            <a:off x="8784613" y="2020246"/>
            <a:ext cx="2500906" cy="2372107"/>
            <a:chOff x="7602408" y="1642378"/>
            <a:chExt cx="2500906" cy="2372107"/>
          </a:xfrm>
        </p:grpSpPr>
        <p:pic>
          <p:nvPicPr>
            <p:cNvPr id="22" name="Picture 21" descr="Shape, arrow&#10;&#10;Description automatically generated">
              <a:extLst>
                <a:ext uri="{FF2B5EF4-FFF2-40B4-BE49-F238E27FC236}">
                  <a16:creationId xmlns:a16="http://schemas.microsoft.com/office/drawing/2014/main" id="{8C5D84FB-0438-DB49-BCA2-D936CE8AF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02408" y="1642378"/>
              <a:ext cx="2016383" cy="1926899"/>
            </a:xfrm>
            <a:prstGeom prst="rect">
              <a:avLst/>
            </a:prstGeom>
          </p:spPr>
        </p:pic>
        <p:pic>
          <p:nvPicPr>
            <p:cNvPr id="20" name="Picture 19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4D1F794B-E0FF-EE48-B213-52EB3C4D8C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" r="23673"/>
            <a:stretch/>
          </p:blipFill>
          <p:spPr>
            <a:xfrm>
              <a:off x="7766462" y="1737232"/>
              <a:ext cx="2196936" cy="2108093"/>
            </a:xfrm>
            <a:prstGeom prst="rect">
              <a:avLst/>
            </a:prstGeom>
          </p:spPr>
        </p:pic>
        <p:pic>
          <p:nvPicPr>
            <p:cNvPr id="12" name="Picture 11" descr="Shape, arrow&#10;&#10;Description automatically generated">
              <a:extLst>
                <a:ext uri="{FF2B5EF4-FFF2-40B4-BE49-F238E27FC236}">
                  <a16:creationId xmlns:a16="http://schemas.microsoft.com/office/drawing/2014/main" id="{AD2B8C74-6DA1-EF46-8217-967733E17E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9978" t="5122" r="9898" b="6244"/>
            <a:stretch/>
          </p:blipFill>
          <p:spPr>
            <a:xfrm>
              <a:off x="7997009" y="1906391"/>
              <a:ext cx="2106305" cy="2108094"/>
            </a:xfrm>
            <a:prstGeom prst="rect">
              <a:avLst/>
            </a:prstGeom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172359D5-5F04-9A44-9CD3-F5011C7642F4}"/>
              </a:ext>
            </a:extLst>
          </p:cNvPr>
          <p:cNvSpPr/>
          <p:nvPr/>
        </p:nvSpPr>
        <p:spPr>
          <a:xfrm>
            <a:off x="5396753" y="1368619"/>
            <a:ext cx="1290918" cy="3634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BEDBAD2-E2A6-0440-8348-42FFF0FC7990}"/>
              </a:ext>
            </a:extLst>
          </p:cNvPr>
          <p:cNvGrpSpPr/>
          <p:nvPr/>
        </p:nvGrpSpPr>
        <p:grpSpPr>
          <a:xfrm>
            <a:off x="4062555" y="1601121"/>
            <a:ext cx="3419083" cy="3561548"/>
            <a:chOff x="3042745" y="1619622"/>
            <a:chExt cx="3758164" cy="391475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D1D3BD1-8DBF-FF4C-849A-BFFE6B5F4AD2}"/>
                </a:ext>
              </a:extLst>
            </p:cNvPr>
            <p:cNvSpPr txBox="1"/>
            <p:nvPr/>
          </p:nvSpPr>
          <p:spPr>
            <a:xfrm>
              <a:off x="3042745" y="5165048"/>
              <a:ext cx="340989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/>
                <a:t>MNIST: 28 x 28 = 784 features</a:t>
              </a:r>
            </a:p>
          </p:txBody>
        </p:sp>
        <p:pic>
          <p:nvPicPr>
            <p:cNvPr id="15" name="Picture 14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3F76FCCA-C08A-594E-A8D3-967BEA5CF36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042745" y="1619622"/>
              <a:ext cx="3758164" cy="3528741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E1E68D2-30DB-9648-A006-982C6DEF8251}"/>
              </a:ext>
            </a:extLst>
          </p:cNvPr>
          <p:cNvGrpSpPr/>
          <p:nvPr/>
        </p:nvGrpSpPr>
        <p:grpSpPr>
          <a:xfrm>
            <a:off x="1385811" y="5438228"/>
            <a:ext cx="8742693" cy="923330"/>
            <a:chOff x="477542" y="5865497"/>
            <a:chExt cx="8742693" cy="923330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38713A3-0327-8847-B22F-907E7A7E1C5E}"/>
                </a:ext>
              </a:extLst>
            </p:cNvPr>
            <p:cNvSpPr txBox="1"/>
            <p:nvPr/>
          </p:nvSpPr>
          <p:spPr>
            <a:xfrm>
              <a:off x="477542" y="5865497"/>
              <a:ext cx="8367789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en-US" b="1" dirty="0"/>
                <a:t>Imagine a 784-dimensional space</a:t>
              </a:r>
              <a:r>
                <a:rPr lang="en-US" dirty="0"/>
                <a:t>. Each image of MNIST digit is 1 point in that space.</a:t>
              </a:r>
            </a:p>
            <a:p>
              <a:pPr marL="285750" indent="-285750">
                <a:buFontTx/>
                <a:buChar char="-"/>
              </a:pPr>
              <a:r>
                <a:rPr lang="en-US" dirty="0"/>
                <a:t>Imagine all images of the MNIST database as points in that 784-d space.</a:t>
              </a:r>
            </a:p>
            <a:p>
              <a:pPr marL="285750" indent="-285750">
                <a:buFontTx/>
                <a:buChar char="-"/>
              </a:pPr>
              <a:r>
                <a:rPr lang="en-US" dirty="0"/>
                <a:t>The probability of (MNIST) data to exist in the area of the space at point x is</a:t>
              </a:r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9361E48A-604C-B04D-A25E-0BE4058706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97115" y="6405237"/>
              <a:ext cx="1223120" cy="367930"/>
            </a:xfrm>
            <a:prstGeom prst="rect">
              <a:avLst/>
            </a:prstGeom>
          </p:spPr>
        </p:pic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9EFF44D1-A3E4-9244-B751-DFF9EF52F0E6}"/>
              </a:ext>
            </a:extLst>
          </p:cNvPr>
          <p:cNvSpPr txBox="1">
            <a:spLocks/>
          </p:cNvSpPr>
          <p:nvPr/>
        </p:nvSpPr>
        <p:spPr>
          <a:xfrm>
            <a:off x="551329" y="-638"/>
            <a:ext cx="110201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Probability Density Function (PDF) of data, </a:t>
            </a:r>
            <a:endParaRPr lang="en-US" sz="3600" b="1" u="sng" dirty="0"/>
          </a:p>
        </p:txBody>
      </p:sp>
    </p:spTree>
    <p:extLst>
      <p:ext uri="{BB962C8B-B14F-4D97-AF65-F5344CB8AC3E}">
        <p14:creationId xmlns:p14="http://schemas.microsoft.com/office/powerpoint/2010/main" val="2203257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060904-1154-634F-B7F0-FFD574267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Neural Computation – Konstantinos Kamnitsas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51B3D4-4509-3F4C-9A99-15B5A0FE6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12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2D552C-979A-7E42-9028-DDCE6C276F37}"/>
              </a:ext>
            </a:extLst>
          </p:cNvPr>
          <p:cNvSpPr txBox="1"/>
          <p:nvPr/>
        </p:nvSpPr>
        <p:spPr>
          <a:xfrm>
            <a:off x="609522" y="1132663"/>
            <a:ext cx="7775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of the main aims of unsupervised approaches and Generative Modelling.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E3F9C91-BE6E-F94D-BE8E-99FD16C874E3}"/>
              </a:ext>
            </a:extLst>
          </p:cNvPr>
          <p:cNvGrpSpPr/>
          <p:nvPr/>
        </p:nvGrpSpPr>
        <p:grpSpPr>
          <a:xfrm>
            <a:off x="365663" y="3605956"/>
            <a:ext cx="3899220" cy="2876026"/>
            <a:chOff x="3521098" y="3353838"/>
            <a:chExt cx="3899220" cy="2876026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11FBA13-8312-4C40-A0B8-567438C65FA0}"/>
                </a:ext>
              </a:extLst>
            </p:cNvPr>
            <p:cNvGrpSpPr/>
            <p:nvPr/>
          </p:nvGrpSpPr>
          <p:grpSpPr>
            <a:xfrm>
              <a:off x="3521098" y="3353838"/>
              <a:ext cx="3740362" cy="2876026"/>
              <a:chOff x="375159" y="1590943"/>
              <a:chExt cx="3740362" cy="2876026"/>
            </a:xfrm>
          </p:grpSpPr>
          <p:pic>
            <p:nvPicPr>
              <p:cNvPr id="18" name="Picture 17" descr="Diagram&#10;&#10;Description automatically generated with low confidence">
                <a:extLst>
                  <a:ext uri="{FF2B5EF4-FFF2-40B4-BE49-F238E27FC236}">
                    <a16:creationId xmlns:a16="http://schemas.microsoft.com/office/drawing/2014/main" id="{2F17D66D-687B-1245-849A-5EFD58E6EC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5171" y="1590943"/>
                <a:ext cx="3357950" cy="2485050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80858E21-B73C-1947-9DBD-7CBC87492B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09351" y="1699827"/>
                <a:ext cx="1106170" cy="332750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92234BE6-06EE-614B-93EB-3AA18544E6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84146" y="3597513"/>
                <a:ext cx="431800" cy="165100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C3D11B4A-C6E6-3D42-8398-289A4B32BF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303532" y="4020957"/>
                <a:ext cx="517808" cy="335616"/>
              </a:xfrm>
              <a:prstGeom prst="rect">
                <a:avLst/>
              </a:prstGeom>
            </p:spPr>
          </p:pic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13A7CAA4-D729-7F4F-9064-37D43D596A13}"/>
                  </a:ext>
                </a:extLst>
              </p:cNvPr>
              <p:cNvSpPr txBox="1"/>
              <p:nvPr/>
            </p:nvSpPr>
            <p:spPr>
              <a:xfrm>
                <a:off x="1772660" y="4097637"/>
                <a:ext cx="13524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Feature-1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1C2B1CCA-8472-2942-9EE6-0BAFDEDD9B6B}"/>
                  </a:ext>
                </a:extLst>
              </p:cNvPr>
              <p:cNvSpPr txBox="1"/>
              <p:nvPr/>
            </p:nvSpPr>
            <p:spPr>
              <a:xfrm rot="16200000">
                <a:off x="-116403" y="2558240"/>
                <a:ext cx="1352456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Probability</a:t>
                </a:r>
              </a:p>
            </p:txBody>
          </p:sp>
        </p:grpSp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FAAC4DF6-F93C-5C4F-B72C-17BEA1A574B8}"/>
                </a:ext>
              </a:extLst>
            </p:cNvPr>
            <p:cNvSpPr/>
            <p:nvPr/>
          </p:nvSpPr>
          <p:spPr>
            <a:xfrm>
              <a:off x="4767685" y="3960770"/>
              <a:ext cx="2417575" cy="1606872"/>
            </a:xfrm>
            <a:custGeom>
              <a:avLst/>
              <a:gdLst>
                <a:gd name="connsiteX0" fmla="*/ 0 w 2386940"/>
                <a:gd name="connsiteY0" fmla="*/ 1464124 h 1620342"/>
                <a:gd name="connsiteX1" fmla="*/ 142503 w 2386940"/>
                <a:gd name="connsiteY1" fmla="*/ 1309745 h 1620342"/>
                <a:gd name="connsiteX2" fmla="*/ 510639 w 2386940"/>
                <a:gd name="connsiteY2" fmla="*/ 157838 h 1620342"/>
                <a:gd name="connsiteX3" fmla="*/ 938150 w 2386940"/>
                <a:gd name="connsiteY3" fmla="*/ 632851 h 1620342"/>
                <a:gd name="connsiteX4" fmla="*/ 1531916 w 2386940"/>
                <a:gd name="connsiteY4" fmla="*/ 15334 h 1620342"/>
                <a:gd name="connsiteX5" fmla="*/ 2196935 w 2386940"/>
                <a:gd name="connsiteY5" fmla="*/ 1404747 h 1620342"/>
                <a:gd name="connsiteX6" fmla="*/ 2386940 w 2386940"/>
                <a:gd name="connsiteY6" fmla="*/ 1594752 h 1620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6940" h="1620342">
                  <a:moveTo>
                    <a:pt x="0" y="1464124"/>
                  </a:moveTo>
                  <a:cubicBezTo>
                    <a:pt x="28698" y="1495791"/>
                    <a:pt x="57397" y="1527459"/>
                    <a:pt x="142503" y="1309745"/>
                  </a:cubicBezTo>
                  <a:cubicBezTo>
                    <a:pt x="227610" y="1092031"/>
                    <a:pt x="378031" y="270654"/>
                    <a:pt x="510639" y="157838"/>
                  </a:cubicBezTo>
                  <a:cubicBezTo>
                    <a:pt x="643247" y="45022"/>
                    <a:pt x="767937" y="656602"/>
                    <a:pt x="938150" y="632851"/>
                  </a:cubicBezTo>
                  <a:cubicBezTo>
                    <a:pt x="1108363" y="609100"/>
                    <a:pt x="1322119" y="-113315"/>
                    <a:pt x="1531916" y="15334"/>
                  </a:cubicBezTo>
                  <a:cubicBezTo>
                    <a:pt x="1741714" y="143983"/>
                    <a:pt x="2054431" y="1141511"/>
                    <a:pt x="2196935" y="1404747"/>
                  </a:cubicBezTo>
                  <a:cubicBezTo>
                    <a:pt x="2339439" y="1667983"/>
                    <a:pt x="2363189" y="1631367"/>
                    <a:pt x="2386940" y="1594752"/>
                  </a:cubicBezTo>
                </a:path>
              </a:pathLst>
            </a:cu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C98505F7-4AE7-1949-8D90-364704DB0A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687238" y="4168668"/>
              <a:ext cx="733080" cy="330780"/>
            </a:xfrm>
            <a:prstGeom prst="rect">
              <a:avLst/>
            </a:prstGeom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4C962E0-7356-5C41-B56B-F43B50253577}"/>
              </a:ext>
            </a:extLst>
          </p:cNvPr>
          <p:cNvGrpSpPr/>
          <p:nvPr/>
        </p:nvGrpSpPr>
        <p:grpSpPr>
          <a:xfrm>
            <a:off x="609524" y="1771711"/>
            <a:ext cx="6296629" cy="1354217"/>
            <a:chOff x="1030148" y="1822272"/>
            <a:chExt cx="6296629" cy="1354217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F6D6BA2F-94CE-EF42-8FE1-F831CE45C77A}"/>
                </a:ext>
              </a:extLst>
            </p:cNvPr>
            <p:cNvGrpSpPr/>
            <p:nvPr/>
          </p:nvGrpSpPr>
          <p:grpSpPr>
            <a:xfrm>
              <a:off x="1030148" y="1822272"/>
              <a:ext cx="6296629" cy="1354217"/>
              <a:chOff x="1030148" y="1822272"/>
              <a:chExt cx="6296629" cy="1354217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93C1F592-96B0-8D44-852F-7978F79BD9D5}"/>
                  </a:ext>
                </a:extLst>
              </p:cNvPr>
              <p:cNvGrpSpPr/>
              <p:nvPr/>
            </p:nvGrpSpPr>
            <p:grpSpPr>
              <a:xfrm>
                <a:off x="1030148" y="1822272"/>
                <a:ext cx="5872458" cy="1354217"/>
                <a:chOff x="1194638" y="1703241"/>
                <a:chExt cx="5872458" cy="1354217"/>
              </a:xfrm>
            </p:grpSpPr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CFB07181-8391-524F-9749-79105E1750B6}"/>
                    </a:ext>
                  </a:extLst>
                </p:cNvPr>
                <p:cNvGrpSpPr/>
                <p:nvPr/>
              </p:nvGrpSpPr>
              <p:grpSpPr>
                <a:xfrm>
                  <a:off x="1194638" y="1703241"/>
                  <a:ext cx="5872458" cy="1354217"/>
                  <a:chOff x="1030147" y="1927729"/>
                  <a:chExt cx="5872458" cy="1354217"/>
                </a:xfrm>
              </p:grpSpPr>
              <p:sp>
                <p:nvSpPr>
                  <p:cNvPr id="7" name="TextBox 6">
                    <a:extLst>
                      <a:ext uri="{FF2B5EF4-FFF2-40B4-BE49-F238E27FC236}">
                        <a16:creationId xmlns:a16="http://schemas.microsoft.com/office/drawing/2014/main" id="{10CFE1A2-D8DE-974A-A42E-16AE8A6D12EC}"/>
                      </a:ext>
                    </a:extLst>
                  </p:cNvPr>
                  <p:cNvSpPr txBox="1"/>
                  <p:nvPr/>
                </p:nvSpPr>
                <p:spPr>
                  <a:xfrm>
                    <a:off x="1030147" y="1927729"/>
                    <a:ext cx="5872458" cy="135421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>
                      <a:spcBef>
                        <a:spcPts val="200"/>
                      </a:spcBef>
                      <a:spcAft>
                        <a:spcPts val="200"/>
                      </a:spcAft>
                    </a:pPr>
                    <a:r>
                      <a:rPr lang="en-US" b="1" dirty="0"/>
                      <a:t>Goal of Density Estimation:</a:t>
                    </a:r>
                  </a:p>
                  <a:p>
                    <a:pPr>
                      <a:spcBef>
                        <a:spcPts val="200"/>
                      </a:spcBef>
                      <a:spcAft>
                        <a:spcPts val="200"/>
                      </a:spcAft>
                    </a:pPr>
                    <a:r>
                      <a:rPr lang="en-US" dirty="0"/>
                      <a:t>We could try to fit a probabilistic model                to the data,</a:t>
                    </a:r>
                  </a:p>
                  <a:p>
                    <a:pPr>
                      <a:spcBef>
                        <a:spcPts val="200"/>
                      </a:spcBef>
                      <a:spcAft>
                        <a:spcPts val="200"/>
                      </a:spcAft>
                    </a:pPr>
                    <a:r>
                      <a:rPr lang="en-US" dirty="0"/>
                      <a:t>to learn their underlying distribution                       .</a:t>
                    </a:r>
                  </a:p>
                  <a:p>
                    <a:pPr>
                      <a:spcBef>
                        <a:spcPts val="200"/>
                      </a:spcBef>
                      <a:spcAft>
                        <a:spcPts val="200"/>
                      </a:spcAft>
                    </a:pPr>
                    <a:r>
                      <a:rPr lang="en-US" dirty="0"/>
                      <a:t>How? By learning its parameters       so that: </a:t>
                    </a:r>
                  </a:p>
                </p:txBody>
              </p:sp>
              <p:pic>
                <p:nvPicPr>
                  <p:cNvPr id="10" name="Picture 9">
                    <a:extLst>
                      <a:ext uri="{FF2B5EF4-FFF2-40B4-BE49-F238E27FC236}">
                        <a16:creationId xmlns:a16="http://schemas.microsoft.com/office/drawing/2014/main" id="{43E53C61-CAE3-FD48-A586-ECA25612821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4895333" y="2285078"/>
                    <a:ext cx="635471" cy="286737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2" name="Picture 11">
                  <a:extLst>
                    <a:ext uri="{FF2B5EF4-FFF2-40B4-BE49-F238E27FC236}">
                      <a16:creationId xmlns:a16="http://schemas.microsoft.com/office/drawing/2014/main" id="{5CE4A6DD-B643-E44B-8721-7B86DBC099F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4856893" y="2377606"/>
                  <a:ext cx="969207" cy="291550"/>
                </a:xfrm>
                <a:prstGeom prst="rect">
                  <a:avLst/>
                </a:prstGeom>
              </p:spPr>
            </p:pic>
          </p:grp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D933592B-7DC8-6545-A3E9-9780933BBF9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325322" y="2838384"/>
                <a:ext cx="2001455" cy="291550"/>
              </a:xfrm>
              <a:prstGeom prst="rect">
                <a:avLst/>
              </a:prstGeom>
            </p:spPr>
          </p:pic>
        </p:grp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21A8E086-982F-5C43-BF4F-DB7466599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228189" y="2855111"/>
              <a:ext cx="124649" cy="210345"/>
            </a:xfrm>
            <a:prstGeom prst="rect">
              <a:avLst/>
            </a:prstGeom>
          </p:spPr>
        </p:pic>
      </p:grpSp>
      <p:sp>
        <p:nvSpPr>
          <p:cNvPr id="41" name="Title 1">
            <a:extLst>
              <a:ext uri="{FF2B5EF4-FFF2-40B4-BE49-F238E27FC236}">
                <a16:creationId xmlns:a16="http://schemas.microsoft.com/office/drawing/2014/main" id="{F5488676-50AB-9F42-B07F-90C7CCC3A4BC}"/>
              </a:ext>
            </a:extLst>
          </p:cNvPr>
          <p:cNvSpPr txBox="1">
            <a:spLocks/>
          </p:cNvSpPr>
          <p:nvPr/>
        </p:nvSpPr>
        <p:spPr>
          <a:xfrm>
            <a:off x="551329" y="-638"/>
            <a:ext cx="110201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Probability Density Estimation</a:t>
            </a:r>
            <a:endParaRPr lang="en-US" sz="3600" b="1" u="sng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D1F639D-6866-DD43-8335-24C8633FEAF9}"/>
              </a:ext>
            </a:extLst>
          </p:cNvPr>
          <p:cNvGrpSpPr/>
          <p:nvPr/>
        </p:nvGrpSpPr>
        <p:grpSpPr>
          <a:xfrm>
            <a:off x="5122986" y="2002521"/>
            <a:ext cx="6849611" cy="4552247"/>
            <a:chOff x="5122986" y="2231121"/>
            <a:chExt cx="6849611" cy="455224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A2E56C5-9922-EE4C-A955-3A80F7633C9A}"/>
                </a:ext>
              </a:extLst>
            </p:cNvPr>
            <p:cNvGrpSpPr/>
            <p:nvPr/>
          </p:nvGrpSpPr>
          <p:grpSpPr>
            <a:xfrm>
              <a:off x="7620990" y="4578078"/>
              <a:ext cx="4245702" cy="1722759"/>
              <a:chOff x="6320628" y="4609521"/>
              <a:chExt cx="4245702" cy="1722759"/>
            </a:xfrm>
          </p:grpSpPr>
          <p:pic>
            <p:nvPicPr>
              <p:cNvPr id="55" name="Picture 54" descr="A picture containing keyboard, electronics, white&#10;&#10;Description automatically generated">
                <a:extLst>
                  <a:ext uri="{FF2B5EF4-FFF2-40B4-BE49-F238E27FC236}">
                    <a16:creationId xmlns:a16="http://schemas.microsoft.com/office/drawing/2014/main" id="{E7EFC88F-3446-F547-B3CD-9B798673D8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204730" y="4967184"/>
                <a:ext cx="1352456" cy="1365096"/>
              </a:xfrm>
              <a:prstGeom prst="rect">
                <a:avLst/>
              </a:prstGeom>
            </p:spPr>
          </p:pic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9F34C643-CDA4-7D4D-9F73-3B15816BC117}"/>
                  </a:ext>
                </a:extLst>
              </p:cNvPr>
              <p:cNvGrpSpPr/>
              <p:nvPr/>
            </p:nvGrpSpPr>
            <p:grpSpPr>
              <a:xfrm>
                <a:off x="6320628" y="5141231"/>
                <a:ext cx="2819849" cy="980009"/>
                <a:chOff x="6534959" y="3700126"/>
                <a:chExt cx="2819849" cy="980009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020F4663-483A-2D48-B494-0A9E4E8764A5}"/>
                    </a:ext>
                  </a:extLst>
                </p:cNvPr>
                <p:cNvGrpSpPr/>
                <p:nvPr/>
              </p:nvGrpSpPr>
              <p:grpSpPr>
                <a:xfrm>
                  <a:off x="6534959" y="3700126"/>
                  <a:ext cx="2819849" cy="980009"/>
                  <a:chOff x="6534959" y="3700126"/>
                  <a:chExt cx="2819849" cy="980009"/>
                </a:xfrm>
              </p:grpSpPr>
              <p:grpSp>
                <p:nvGrpSpPr>
                  <p:cNvPr id="54" name="Group 53">
                    <a:extLst>
                      <a:ext uri="{FF2B5EF4-FFF2-40B4-BE49-F238E27FC236}">
                        <a16:creationId xmlns:a16="http://schemas.microsoft.com/office/drawing/2014/main" id="{BA4E3C55-8EE6-4047-9191-B07941B3914A}"/>
                      </a:ext>
                    </a:extLst>
                  </p:cNvPr>
                  <p:cNvGrpSpPr/>
                  <p:nvPr/>
                </p:nvGrpSpPr>
                <p:grpSpPr>
                  <a:xfrm>
                    <a:off x="6534959" y="3760912"/>
                    <a:ext cx="2819849" cy="919223"/>
                    <a:chOff x="6534959" y="3760912"/>
                    <a:chExt cx="2819849" cy="919223"/>
                  </a:xfrm>
                </p:grpSpPr>
                <p:grpSp>
                  <p:nvGrpSpPr>
                    <p:cNvPr id="64" name="Group 63">
                      <a:extLst>
                        <a:ext uri="{FF2B5EF4-FFF2-40B4-BE49-F238E27FC236}">
                          <a16:creationId xmlns:a16="http://schemas.microsoft.com/office/drawing/2014/main" id="{342E1321-6FE7-524C-820C-F4149D7DEB1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534959" y="3760912"/>
                      <a:ext cx="2819849" cy="919223"/>
                      <a:chOff x="6597050" y="5145374"/>
                      <a:chExt cx="2819849" cy="919223"/>
                    </a:xfrm>
                  </p:grpSpPr>
                  <p:pic>
                    <p:nvPicPr>
                      <p:cNvPr id="72" name="Picture 71" descr="A picture containing chart&#10;&#10;Description automatically generated">
                        <a:extLst>
                          <a:ext uri="{FF2B5EF4-FFF2-40B4-BE49-F238E27FC236}">
                            <a16:creationId xmlns:a16="http://schemas.microsoft.com/office/drawing/2014/main" id="{68F12AF9-DC75-A04D-B3FF-6A8B8FCD1103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 rotWithShape="1">
                      <a:blip r:embed="rId13"/>
                      <a:srcRect l="67256"/>
                      <a:stretch/>
                    </p:blipFill>
                    <p:spPr>
                      <a:xfrm>
                        <a:off x="8683819" y="5145374"/>
                        <a:ext cx="733080" cy="919223"/>
                      </a:xfrm>
                      <a:prstGeom prst="rect">
                        <a:avLst/>
                      </a:prstGeom>
                    </p:spPr>
                  </p:pic>
                  <p:grpSp>
                    <p:nvGrpSpPr>
                      <p:cNvPr id="67" name="Group 66">
                        <a:extLst>
                          <a:ext uri="{FF2B5EF4-FFF2-40B4-BE49-F238E27FC236}">
                            <a16:creationId xmlns:a16="http://schemas.microsoft.com/office/drawing/2014/main" id="{E1C896D6-F745-1046-BEBD-BD964243796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597050" y="5202607"/>
                        <a:ext cx="2147828" cy="665978"/>
                        <a:chOff x="5468468" y="5435813"/>
                        <a:chExt cx="2147828" cy="665978"/>
                      </a:xfrm>
                    </p:grpSpPr>
                    <p:grpSp>
                      <p:nvGrpSpPr>
                        <p:cNvPr id="68" name="Group 67">
                          <a:extLst>
                            <a:ext uri="{FF2B5EF4-FFF2-40B4-BE49-F238E27FC236}">
                              <a16:creationId xmlns:a16="http://schemas.microsoft.com/office/drawing/2014/main" id="{CC1233A4-B62E-5241-9858-76EE969BA55C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5468468" y="5626506"/>
                          <a:ext cx="1523401" cy="475285"/>
                          <a:chOff x="5421408" y="5512945"/>
                          <a:chExt cx="1523401" cy="475285"/>
                        </a:xfrm>
                      </p:grpSpPr>
                      <p:pic>
                        <p:nvPicPr>
                          <p:cNvPr id="70" name="Picture 69" descr="Chart, surface chart&#10;&#10;Description automatically generated">
                            <a:extLst>
                              <a:ext uri="{FF2B5EF4-FFF2-40B4-BE49-F238E27FC236}">
                                <a16:creationId xmlns:a16="http://schemas.microsoft.com/office/drawing/2014/main" id="{C862BBA5-6753-CE4B-84F2-835B5E79384D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14"/>
                          <a:srcRect l="8781" t="14634" r="8409" b="10427"/>
                          <a:stretch/>
                        </p:blipFill>
                        <p:spPr>
                          <a:xfrm>
                            <a:off x="5421408" y="5512945"/>
                            <a:ext cx="962978" cy="475285"/>
                          </a:xfrm>
                          <a:prstGeom prst="rect">
                            <a:avLst/>
                          </a:prstGeom>
                        </p:spPr>
                      </p:pic>
                      <p:sp>
                        <p:nvSpPr>
                          <p:cNvPr id="71" name="Freeform 70">
                            <a:extLst>
                              <a:ext uri="{FF2B5EF4-FFF2-40B4-BE49-F238E27FC236}">
                                <a16:creationId xmlns:a16="http://schemas.microsoft.com/office/drawing/2014/main" id="{DF0E7A31-D016-424F-9C98-61DCD2A757A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6412374" y="5647791"/>
                            <a:ext cx="532435" cy="164181"/>
                          </a:xfrm>
                          <a:custGeom>
                            <a:avLst/>
                            <a:gdLst>
                              <a:gd name="connsiteX0" fmla="*/ 0 w 532435"/>
                              <a:gd name="connsiteY0" fmla="*/ 116402 h 164181"/>
                              <a:gd name="connsiteX1" fmla="*/ 150471 w 532435"/>
                              <a:gd name="connsiteY1" fmla="*/ 655 h 164181"/>
                              <a:gd name="connsiteX2" fmla="*/ 266218 w 532435"/>
                              <a:gd name="connsiteY2" fmla="*/ 162700 h 164181"/>
                              <a:gd name="connsiteX3" fmla="*/ 416688 w 532435"/>
                              <a:gd name="connsiteY3" fmla="*/ 81678 h 164181"/>
                              <a:gd name="connsiteX4" fmla="*/ 532435 w 532435"/>
                              <a:gd name="connsiteY4" fmla="*/ 93252 h 16418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532435" h="164181">
                                <a:moveTo>
                                  <a:pt x="0" y="116402"/>
                                </a:moveTo>
                                <a:cubicBezTo>
                                  <a:pt x="53050" y="54670"/>
                                  <a:pt x="106101" y="-7061"/>
                                  <a:pt x="150471" y="655"/>
                                </a:cubicBezTo>
                                <a:cubicBezTo>
                                  <a:pt x="194841" y="8371"/>
                                  <a:pt x="221849" y="149196"/>
                                  <a:pt x="266218" y="162700"/>
                                </a:cubicBezTo>
                                <a:cubicBezTo>
                                  <a:pt x="310587" y="176204"/>
                                  <a:pt x="372318" y="93253"/>
                                  <a:pt x="416688" y="81678"/>
                                </a:cubicBezTo>
                                <a:cubicBezTo>
                                  <a:pt x="461058" y="70103"/>
                                  <a:pt x="435979" y="89394"/>
                                  <a:pt x="532435" y="93252"/>
                                </a:cubicBezTo>
                              </a:path>
                            </a:pathLst>
                          </a:custGeom>
                          <a:noFill/>
                          <a:ln w="34925">
                            <a:solidFill>
                              <a:schemeClr val="tx1"/>
                            </a:solidFill>
                            <a:tailEnd type="arrow" w="lg" len="med"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69" name="TextBox 68">
                          <a:extLst>
                            <a:ext uri="{FF2B5EF4-FFF2-40B4-BE49-F238E27FC236}">
                              <a16:creationId xmlns:a16="http://schemas.microsoft.com/office/drawing/2014/main" id="{DA9C2814-7D54-F043-B80E-D20DC7401377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6375925" y="5435813"/>
                          <a:ext cx="1240371" cy="261610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100" dirty="0"/>
                            <a:t>Random sample</a:t>
                          </a:r>
                        </a:p>
                      </p:txBody>
                    </p:sp>
                  </p:grpSp>
                </p:grpSp>
                <p:pic>
                  <p:nvPicPr>
                    <p:cNvPr id="63" name="Picture 62">
                      <a:extLst>
                        <a:ext uri="{FF2B5EF4-FFF2-40B4-BE49-F238E27FC236}">
                          <a16:creationId xmlns:a16="http://schemas.microsoft.com/office/drawing/2014/main" id="{6C9CB0D0-B6B3-C844-9FD6-D892BD25928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5"/>
                    <a:stretch>
                      <a:fillRect/>
                    </a:stretch>
                  </p:blipFill>
                  <p:spPr>
                    <a:xfrm>
                      <a:off x="6716974" y="3765124"/>
                      <a:ext cx="367424" cy="215789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58" name="Picture 57">
                    <a:extLst>
                      <a:ext uri="{FF2B5EF4-FFF2-40B4-BE49-F238E27FC236}">
                        <a16:creationId xmlns:a16="http://schemas.microsoft.com/office/drawing/2014/main" id="{DBF89CDC-2598-0449-837D-98FF91CC9BA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6"/>
                  <a:stretch>
                    <a:fillRect/>
                  </a:stretch>
                </p:blipFill>
                <p:spPr>
                  <a:xfrm>
                    <a:off x="8712020" y="3700126"/>
                    <a:ext cx="266481" cy="213185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52" name="Picture 51">
                  <a:extLst>
                    <a:ext uri="{FF2B5EF4-FFF2-40B4-BE49-F238E27FC236}">
                      <a16:creationId xmlns:a16="http://schemas.microsoft.com/office/drawing/2014/main" id="{ED9125B3-2844-CA4C-A3DA-A9B76B3BC22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8237298" y="4057705"/>
                  <a:ext cx="210695" cy="322239"/>
                </a:xfrm>
                <a:prstGeom prst="rect">
                  <a:avLst/>
                </a:prstGeom>
              </p:spPr>
            </p:pic>
          </p:grpSp>
          <p:pic>
            <p:nvPicPr>
              <p:cNvPr id="74" name="Picture 73">
                <a:extLst>
                  <a:ext uri="{FF2B5EF4-FFF2-40B4-BE49-F238E27FC236}">
                    <a16:creationId xmlns:a16="http://schemas.microsoft.com/office/drawing/2014/main" id="{61A7CC6C-0A1A-3E43-8310-F99C2E5F42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9192342" y="4609521"/>
                <a:ext cx="1373988" cy="345834"/>
              </a:xfrm>
              <a:prstGeom prst="rect">
                <a:avLst/>
              </a:prstGeom>
            </p:spPr>
          </p:pic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A482C04-EBD0-ED4D-8C7E-06A9CD045C56}"/>
                </a:ext>
              </a:extLst>
            </p:cNvPr>
            <p:cNvGrpSpPr/>
            <p:nvPr/>
          </p:nvGrpSpPr>
          <p:grpSpPr>
            <a:xfrm>
              <a:off x="10390042" y="2231121"/>
              <a:ext cx="1582555" cy="2295464"/>
              <a:chOff x="9089680" y="2262564"/>
              <a:chExt cx="1582555" cy="2295464"/>
            </a:xfrm>
          </p:grpSpPr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11F5598C-1845-A942-8C4B-1F7C453D4E22}"/>
                  </a:ext>
                </a:extLst>
              </p:cNvPr>
              <p:cNvGrpSpPr/>
              <p:nvPr/>
            </p:nvGrpSpPr>
            <p:grpSpPr>
              <a:xfrm>
                <a:off x="9089680" y="2262564"/>
                <a:ext cx="1582555" cy="1727574"/>
                <a:chOff x="9009208" y="2630338"/>
                <a:chExt cx="1582555" cy="1727574"/>
              </a:xfrm>
            </p:grpSpPr>
            <p:pic>
              <p:nvPicPr>
                <p:cNvPr id="39" name="Picture 38">
                  <a:extLst>
                    <a:ext uri="{FF2B5EF4-FFF2-40B4-BE49-F238E27FC236}">
                      <a16:creationId xmlns:a16="http://schemas.microsoft.com/office/drawing/2014/main" id="{6B79B12D-465C-F847-B23F-696C566918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9009208" y="2630338"/>
                  <a:ext cx="1582555" cy="309812"/>
                </a:xfrm>
                <a:prstGeom prst="rect">
                  <a:avLst/>
                </a:prstGeom>
              </p:spPr>
            </p:pic>
            <p:pic>
              <p:nvPicPr>
                <p:cNvPr id="56" name="Picture 55" descr="A picture containing text, keyboard, electronics, typewriter&#10;&#10;Description automatically generated">
                  <a:extLst>
                    <a:ext uri="{FF2B5EF4-FFF2-40B4-BE49-F238E27FC236}">
                      <a16:creationId xmlns:a16="http://schemas.microsoft.com/office/drawing/2014/main" id="{AED3C23F-C53F-BD47-9CCF-1E2FD03A22C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0"/>
                <a:srcRect l="54555"/>
                <a:stretch/>
              </p:blipFill>
              <p:spPr>
                <a:xfrm>
                  <a:off x="9124258" y="2992973"/>
                  <a:ext cx="1334984" cy="1364939"/>
                </a:xfrm>
                <a:prstGeom prst="rect">
                  <a:avLst/>
                </a:prstGeom>
              </p:spPr>
            </p:pic>
          </p:grpSp>
          <p:sp>
            <p:nvSpPr>
              <p:cNvPr id="11" name="Up-down Arrow 10">
                <a:extLst>
                  <a:ext uri="{FF2B5EF4-FFF2-40B4-BE49-F238E27FC236}">
                    <a16:creationId xmlns:a16="http://schemas.microsoft.com/office/drawing/2014/main" id="{5641257B-3440-6740-AB8D-A170C0108B20}"/>
                  </a:ext>
                </a:extLst>
              </p:cNvPr>
              <p:cNvSpPr/>
              <p:nvPr/>
            </p:nvSpPr>
            <p:spPr>
              <a:xfrm>
                <a:off x="9784080" y="4053543"/>
                <a:ext cx="214128" cy="504485"/>
              </a:xfrm>
              <a:prstGeom prst="upDownArrow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31AA835C-D556-5641-8355-8B5D6855FC86}"/>
                </a:ext>
              </a:extLst>
            </p:cNvPr>
            <p:cNvGrpSpPr/>
            <p:nvPr/>
          </p:nvGrpSpPr>
          <p:grpSpPr>
            <a:xfrm>
              <a:off x="5122986" y="3855586"/>
              <a:ext cx="5134659" cy="1477328"/>
              <a:chOff x="5716208" y="3925886"/>
              <a:chExt cx="5134659" cy="1477328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8B35BEC-5867-6441-8F2B-C05038E1ED5A}"/>
                  </a:ext>
                </a:extLst>
              </p:cNvPr>
              <p:cNvSpPr txBox="1"/>
              <p:nvPr/>
            </p:nvSpPr>
            <p:spPr>
              <a:xfrm>
                <a:off x="5716208" y="3925886"/>
                <a:ext cx="5134659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But we cannot always do that directly.</a:t>
                </a:r>
                <a:endParaRPr lang="en-US" i="1" dirty="0"/>
              </a:p>
              <a:p>
                <a:r>
                  <a:rPr lang="en-US" dirty="0"/>
                  <a:t>Perhaps we cannot compute                                          .</a:t>
                </a:r>
              </a:p>
              <a:p>
                <a:r>
                  <a:rPr lang="en-US" dirty="0"/>
                  <a:t>Instead, we could do PDE </a:t>
                </a:r>
                <a:r>
                  <a:rPr lang="en-US" i="1" dirty="0"/>
                  <a:t>indirectly:</a:t>
                </a:r>
                <a:endParaRPr lang="en-US" dirty="0"/>
              </a:p>
              <a:p>
                <a:r>
                  <a:rPr lang="en-US" i="1" dirty="0"/>
                  <a:t>Enforce samples from model to be similar to real data</a:t>
                </a:r>
                <a:r>
                  <a:rPr lang="en-US" dirty="0"/>
                  <a:t> instead:</a:t>
                </a:r>
              </a:p>
            </p:txBody>
          </p:sp>
          <p:pic>
            <p:nvPicPr>
              <p:cNvPr id="78" name="Picture 77">
                <a:extLst>
                  <a:ext uri="{FF2B5EF4-FFF2-40B4-BE49-F238E27FC236}">
                    <a16:creationId xmlns:a16="http://schemas.microsoft.com/office/drawing/2014/main" id="{83994BFF-6334-6041-8CD5-3097AA58AF8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579997" y="4217977"/>
                <a:ext cx="2057880" cy="293983"/>
              </a:xfrm>
              <a:prstGeom prst="rect">
                <a:avLst/>
              </a:prstGeom>
            </p:spPr>
          </p:pic>
        </p:grp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4C3618E2-4E34-9143-8A6B-9FB9912C7579}"/>
                </a:ext>
              </a:extLst>
            </p:cNvPr>
            <p:cNvSpPr txBox="1"/>
            <p:nvPr/>
          </p:nvSpPr>
          <p:spPr>
            <a:xfrm>
              <a:off x="5138244" y="6414036"/>
              <a:ext cx="67284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i="1" dirty="0"/>
                <a:t>Both VAEs and GANs can be seen as following this approach.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9A45824-AD98-90D0-18EA-B6EBF060EA29}"/>
              </a:ext>
            </a:extLst>
          </p:cNvPr>
          <p:cNvGrpSpPr/>
          <p:nvPr/>
        </p:nvGrpSpPr>
        <p:grpSpPr>
          <a:xfrm>
            <a:off x="8385048" y="-12098"/>
            <a:ext cx="3806952" cy="1554883"/>
            <a:chOff x="8385048" y="-12098"/>
            <a:chExt cx="3806952" cy="1554883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C7C24DED-16F8-3F1A-AC8A-2453301FF5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10342339" y="-12098"/>
              <a:ext cx="1849661" cy="1552310"/>
            </a:xfrm>
            <a:prstGeom prst="rect">
              <a:avLst/>
            </a:prstGeom>
          </p:spPr>
        </p:pic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4B453E58-2D40-E079-AA6F-A636B9BF9BBD}"/>
                </a:ext>
              </a:extLst>
            </p:cNvPr>
            <p:cNvGrpSpPr/>
            <p:nvPr/>
          </p:nvGrpSpPr>
          <p:grpSpPr>
            <a:xfrm>
              <a:off x="8385048" y="-11989"/>
              <a:ext cx="1934506" cy="1554774"/>
              <a:chOff x="8385048" y="-11989"/>
              <a:chExt cx="1934506" cy="1554774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9073B7FC-A394-51B1-AD64-2714CEFD0B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385048" y="5895"/>
                <a:ext cx="1934506" cy="1536890"/>
              </a:xfrm>
              <a:prstGeom prst="rect">
                <a:avLst/>
              </a:prstGeom>
            </p:spPr>
          </p:pic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DE51C0EB-360E-3C4C-06D3-8B63CA8ED406}"/>
                  </a:ext>
                </a:extLst>
              </p:cNvPr>
              <p:cNvCxnSpPr/>
              <p:nvPr/>
            </p:nvCxnSpPr>
            <p:spPr>
              <a:xfrm>
                <a:off x="8439852" y="159544"/>
                <a:ext cx="341496" cy="0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400B7E7D-DD66-82C7-6F87-A9F9CB90AECB}"/>
                  </a:ext>
                </a:extLst>
              </p:cNvPr>
              <p:cNvSpPr/>
              <p:nvPr/>
            </p:nvSpPr>
            <p:spPr>
              <a:xfrm>
                <a:off x="8439852" y="329180"/>
                <a:ext cx="341496" cy="117484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A189C127-F6CA-E209-4C6C-2BCDEECA957D}"/>
                  </a:ext>
                </a:extLst>
              </p:cNvPr>
              <p:cNvSpPr txBox="1"/>
              <p:nvPr/>
            </p:nvSpPr>
            <p:spPr>
              <a:xfrm>
                <a:off x="8781348" y="-11989"/>
                <a:ext cx="108820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Gaussian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735CCE4E-6408-61D3-5E8C-64D0A2AF700F}"/>
                  </a:ext>
                </a:extLst>
              </p:cNvPr>
              <p:cNvSpPr txBox="1"/>
              <p:nvPr/>
            </p:nvSpPr>
            <p:spPr>
              <a:xfrm>
                <a:off x="8792740" y="230435"/>
                <a:ext cx="108820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Histogram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4343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141E16-2535-8D4A-B941-57E895B98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Neural Computation – Konstantinos Kamnitsas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54F83E-AB57-6840-9561-6E67E0AD2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13</a:t>
            </a:fld>
            <a:endParaRPr lang="en-US"/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925C630-E3F7-A34A-8DF1-573474DAA5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6964"/>
          <a:stretch/>
        </p:blipFill>
        <p:spPr>
          <a:xfrm>
            <a:off x="465955" y="2083573"/>
            <a:ext cx="10632167" cy="25432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C0282B-9CC2-BA46-81F3-0DAEA6D2CD57}"/>
              </a:ext>
            </a:extLst>
          </p:cNvPr>
          <p:cNvSpPr txBox="1"/>
          <p:nvPr/>
        </p:nvSpPr>
        <p:spPr>
          <a:xfrm>
            <a:off x="7364896" y="5924882"/>
            <a:ext cx="3657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From: Deep Generative Modelling, David Foster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9B1FE10-B9B3-9049-8506-52A107EFB228}"/>
              </a:ext>
            </a:extLst>
          </p:cNvPr>
          <p:cNvSpPr txBox="1">
            <a:spLocks/>
          </p:cNvSpPr>
          <p:nvPr/>
        </p:nvSpPr>
        <p:spPr>
          <a:xfrm>
            <a:off x="551329" y="-638"/>
            <a:ext cx="110201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Great progress thanks to VAEs and GANs</a:t>
            </a:r>
            <a:endParaRPr lang="en-US" sz="3600" b="1" u="sng" dirty="0"/>
          </a:p>
        </p:txBody>
      </p:sp>
    </p:spTree>
    <p:extLst>
      <p:ext uri="{BB962C8B-B14F-4D97-AF65-F5344CB8AC3E}">
        <p14:creationId xmlns:p14="http://schemas.microsoft.com/office/powerpoint/2010/main" val="33072204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060904-1154-634F-B7F0-FFD574267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Neural Computation – Konstantinos Kamnitsas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51B3D4-4509-3F4C-9A99-15B5A0FE6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14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6968BB-57DF-814B-BF80-BDD182E104F8}"/>
              </a:ext>
            </a:extLst>
          </p:cNvPr>
          <p:cNvSpPr txBox="1"/>
          <p:nvPr/>
        </p:nvSpPr>
        <p:spPr>
          <a:xfrm>
            <a:off x="932470" y="1270899"/>
            <a:ext cx="1016879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We know what we want to do now to learn a Generative model</a:t>
            </a:r>
            <a:br>
              <a:rPr lang="en-US" sz="2800" dirty="0"/>
            </a:br>
            <a:r>
              <a:rPr lang="en-US" sz="2800" dirty="0"/>
              <a:t>(probability density estimation)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1. With what model?</a:t>
            </a:r>
            <a:br>
              <a:rPr lang="en-US" sz="2800" dirty="0"/>
            </a:br>
            <a:r>
              <a:rPr lang="en-US" sz="2800" dirty="0"/>
              <a:t>2. How to train it?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C72B5CB-9115-A34F-A806-56662B5D9EEE}"/>
              </a:ext>
            </a:extLst>
          </p:cNvPr>
          <p:cNvSpPr txBox="1">
            <a:spLocks/>
          </p:cNvSpPr>
          <p:nvPr/>
        </p:nvSpPr>
        <p:spPr>
          <a:xfrm>
            <a:off x="428566" y="4487671"/>
            <a:ext cx="111944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Next video lecture: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Variational Auto-Encoders</a:t>
            </a:r>
          </a:p>
        </p:txBody>
      </p:sp>
    </p:spTree>
    <p:extLst>
      <p:ext uri="{BB962C8B-B14F-4D97-AF65-F5344CB8AC3E}">
        <p14:creationId xmlns:p14="http://schemas.microsoft.com/office/powerpoint/2010/main" val="29408802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65EABF0-B7AA-3943-89B7-2A7F7444D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15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BDDE76-F21B-2741-A4C7-3202426DE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Neural Computation – Konstantinos Kamnitsas</a:t>
            </a:r>
            <a:endParaRPr lang="en-US" dirty="0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A5670E5-0E7A-3140-83F8-3C1910D97591}"/>
              </a:ext>
            </a:extLst>
          </p:cNvPr>
          <p:cNvSpPr txBox="1">
            <a:spLocks/>
          </p:cNvSpPr>
          <p:nvPr/>
        </p:nvSpPr>
        <p:spPr>
          <a:xfrm>
            <a:off x="428567" y="1993624"/>
            <a:ext cx="111944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Thank you very much</a:t>
            </a:r>
          </a:p>
        </p:txBody>
      </p:sp>
    </p:spTree>
    <p:extLst>
      <p:ext uri="{BB962C8B-B14F-4D97-AF65-F5344CB8AC3E}">
        <p14:creationId xmlns:p14="http://schemas.microsoft.com/office/powerpoint/2010/main" val="2560840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8CCE6A-5BCC-3A49-9D0D-F04EE0F83DE2}"/>
              </a:ext>
            </a:extLst>
          </p:cNvPr>
          <p:cNvSpPr txBox="1"/>
          <p:nvPr/>
        </p:nvSpPr>
        <p:spPr>
          <a:xfrm>
            <a:off x="3588850" y="1710300"/>
            <a:ext cx="59846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Observed </a:t>
            </a:r>
            <a:r>
              <a:rPr lang="en-US" dirty="0"/>
              <a:t>variable: Because we see this data, both at training and at testing. This is what we sample. E.g. an image, or the vector representing a data point.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5891E85-22D0-AC48-B192-7BA36669AB88}"/>
              </a:ext>
            </a:extLst>
          </p:cNvPr>
          <p:cNvSpPr txBox="1"/>
          <p:nvPr/>
        </p:nvSpPr>
        <p:spPr>
          <a:xfrm>
            <a:off x="3565856" y="2772685"/>
            <a:ext cx="5984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Latent </a:t>
            </a:r>
            <a:r>
              <a:rPr lang="en-US" dirty="0"/>
              <a:t>variable: We do not know this information.</a:t>
            </a:r>
            <a:br>
              <a:rPr lang="en-US" dirty="0"/>
            </a:br>
            <a:r>
              <a:rPr lang="en-US" dirty="0"/>
              <a:t>Given x, we have to infer it.</a:t>
            </a:r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ADC40B19-C014-134B-8A18-406A8964F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93506A-394D-4745-9AB1-3E071CF36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Neural Computation – Konstantinos Kamnitsas</a:t>
            </a:r>
            <a:endParaRPr lang="en-US" dirty="0"/>
          </a:p>
        </p:txBody>
      </p:sp>
      <p:pic>
        <p:nvPicPr>
          <p:cNvPr id="29" name="Picture 28" descr="A picture containing text, keyboard, electronics, typewriter&#10;&#10;Description automatically generated">
            <a:extLst>
              <a:ext uri="{FF2B5EF4-FFF2-40B4-BE49-F238E27FC236}">
                <a16:creationId xmlns:a16="http://schemas.microsoft.com/office/drawing/2014/main" id="{A9A59F29-02DC-F24B-94DC-4A71F00D33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555"/>
          <a:stretch/>
        </p:blipFill>
        <p:spPr>
          <a:xfrm>
            <a:off x="508895" y="3634442"/>
            <a:ext cx="2154273" cy="22026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9E683D-E1C5-4F4F-A6FC-47E18F872BFC}"/>
              </a:ext>
            </a:extLst>
          </p:cNvPr>
          <p:cNvSpPr txBox="1"/>
          <p:nvPr/>
        </p:nvSpPr>
        <p:spPr>
          <a:xfrm>
            <a:off x="207151" y="5857917"/>
            <a:ext cx="3522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z: label of digit, thickness, slope …</a:t>
            </a:r>
            <a:br>
              <a:rPr lang="en-US" dirty="0"/>
            </a:br>
            <a:r>
              <a:rPr lang="en-US" dirty="0"/>
              <a:t>x: image of digit</a:t>
            </a:r>
          </a:p>
        </p:txBody>
      </p:sp>
      <p:pic>
        <p:nvPicPr>
          <p:cNvPr id="8" name="Picture 7" descr="A camera on a tripod&#10;&#10;Description automatically generated">
            <a:extLst>
              <a:ext uri="{FF2B5EF4-FFF2-40B4-BE49-F238E27FC236}">
                <a16:creationId xmlns:a16="http://schemas.microsoft.com/office/drawing/2014/main" id="{E0D2B421-8686-6F49-B478-C2E659ED44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474" t="9881" r="667" b="3008"/>
          <a:stretch/>
        </p:blipFill>
        <p:spPr>
          <a:xfrm>
            <a:off x="4028523" y="3679845"/>
            <a:ext cx="3070107" cy="217807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A6FE84C2-F01B-7F43-902B-D26F2CC49979}"/>
              </a:ext>
            </a:extLst>
          </p:cNvPr>
          <p:cNvSpPr txBox="1"/>
          <p:nvPr/>
        </p:nvSpPr>
        <p:spPr>
          <a:xfrm>
            <a:off x="4064618" y="5871908"/>
            <a:ext cx="3501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z: content, lighting angle, zoom …</a:t>
            </a:r>
            <a:br>
              <a:rPr lang="en-US" dirty="0"/>
            </a:br>
            <a:r>
              <a:rPr lang="en-US" dirty="0"/>
              <a:t>x: the photo</a:t>
            </a:r>
          </a:p>
        </p:txBody>
      </p:sp>
      <p:pic>
        <p:nvPicPr>
          <p:cNvPr id="14" name="Picture 1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9534FA7-65A7-254D-9E43-7BC9A0D92E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0165" b="13477"/>
          <a:stretch/>
        </p:blipFill>
        <p:spPr>
          <a:xfrm>
            <a:off x="8153400" y="3878378"/>
            <a:ext cx="4016397" cy="1937381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B46CBBD-43BB-CF44-9669-5A851D384CDE}"/>
              </a:ext>
            </a:extLst>
          </p:cNvPr>
          <p:cNvSpPr txBox="1"/>
          <p:nvPr/>
        </p:nvSpPr>
        <p:spPr>
          <a:xfrm>
            <a:off x="7999614" y="5809327"/>
            <a:ext cx="411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z: sentiment, vocabulary, grammar skills …</a:t>
            </a:r>
            <a:br>
              <a:rPr lang="en-US" dirty="0"/>
            </a:br>
            <a:r>
              <a:rPr lang="en-US" dirty="0"/>
              <a:t>x: written review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63FCF5C-45CA-E140-A09B-04818EAF17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3550" y="2867248"/>
            <a:ext cx="1130300" cy="3429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F3142A5D-529C-B748-B54F-7CB7BDA459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9718" y="1792227"/>
            <a:ext cx="1181100" cy="342900"/>
          </a:xfrm>
          <a:prstGeom prst="rect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4F4D935F-8E9C-EC4F-B2D5-BCFC4A80606D}"/>
              </a:ext>
            </a:extLst>
          </p:cNvPr>
          <p:cNvSpPr txBox="1">
            <a:spLocks/>
          </p:cNvSpPr>
          <p:nvPr/>
        </p:nvSpPr>
        <p:spPr>
          <a:xfrm>
            <a:off x="498763" y="12424"/>
            <a:ext cx="1099524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Unsupervised Learning:</a:t>
            </a:r>
            <a:br>
              <a:rPr lang="en-US" sz="3200" dirty="0"/>
            </a:br>
            <a:r>
              <a:rPr lang="en-US" sz="3200" dirty="0"/>
              <a:t>From observations (x) to latent variables (z), without labeled data</a:t>
            </a:r>
          </a:p>
        </p:txBody>
      </p:sp>
    </p:spTree>
    <p:extLst>
      <p:ext uri="{BB962C8B-B14F-4D97-AF65-F5344CB8AC3E}">
        <p14:creationId xmlns:p14="http://schemas.microsoft.com/office/powerpoint/2010/main" val="767613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3</a:t>
            </a:fld>
            <a:endParaRPr lang="en-US"/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5112EDB9-BA20-B64B-A2BD-548E0575D0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6670"/>
          <a:stretch/>
        </p:blipFill>
        <p:spPr>
          <a:xfrm>
            <a:off x="2456578" y="2642115"/>
            <a:ext cx="1785357" cy="2110036"/>
          </a:xfrm>
          <a:prstGeom prst="rect">
            <a:avLst/>
          </a:prstGeom>
        </p:spPr>
      </p:pic>
      <p:pic>
        <p:nvPicPr>
          <p:cNvPr id="4" name="Picture 3" descr="A picture containing text, keyboard, electronics, typewriter&#10;&#10;Description automatically generated">
            <a:extLst>
              <a:ext uri="{FF2B5EF4-FFF2-40B4-BE49-F238E27FC236}">
                <a16:creationId xmlns:a16="http://schemas.microsoft.com/office/drawing/2014/main" id="{E884A305-93AB-5845-B076-B011353F26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555"/>
          <a:stretch/>
        </p:blipFill>
        <p:spPr>
          <a:xfrm>
            <a:off x="737437" y="2905474"/>
            <a:ext cx="1581863" cy="1617358"/>
          </a:xfrm>
          <a:prstGeom prst="rect">
            <a:avLst/>
          </a:prstGeom>
        </p:spPr>
      </p:pic>
      <p:pic>
        <p:nvPicPr>
          <p:cNvPr id="18" name="Picture 17" descr="A picture containing text, keyboard, electronics, typewriter&#10;&#10;Description automatically generated">
            <a:extLst>
              <a:ext uri="{FF2B5EF4-FFF2-40B4-BE49-F238E27FC236}">
                <a16:creationId xmlns:a16="http://schemas.microsoft.com/office/drawing/2014/main" id="{2876D363-F6E2-EC45-8737-C474CB2DD7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3975"/>
          <a:stretch/>
        </p:blipFill>
        <p:spPr>
          <a:xfrm>
            <a:off x="8981474" y="2982686"/>
            <a:ext cx="1633517" cy="1649107"/>
          </a:xfrm>
          <a:prstGeom prst="rect">
            <a:avLst/>
          </a:prstGeom>
        </p:spPr>
      </p:pic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AFF63976-D8C1-6541-89DB-E082A2A7BE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992"/>
          <a:stretch/>
        </p:blipFill>
        <p:spPr>
          <a:xfrm>
            <a:off x="7311195" y="2659135"/>
            <a:ext cx="1540248" cy="2110036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18AA2026-B943-0F4C-9F8F-DAAFA376E47B}"/>
              </a:ext>
            </a:extLst>
          </p:cNvPr>
          <p:cNvGrpSpPr/>
          <p:nvPr/>
        </p:nvGrpSpPr>
        <p:grpSpPr>
          <a:xfrm>
            <a:off x="4441870" y="2659135"/>
            <a:ext cx="2659416" cy="2209158"/>
            <a:chOff x="4499361" y="2331493"/>
            <a:chExt cx="3056146" cy="2538719"/>
          </a:xfrm>
        </p:grpSpPr>
        <p:pic>
          <p:nvPicPr>
            <p:cNvPr id="10" name="Picture 9" descr="Chart, scatter chart&#10;&#10;Description automatically generated">
              <a:extLst>
                <a:ext uri="{FF2B5EF4-FFF2-40B4-BE49-F238E27FC236}">
                  <a16:creationId xmlns:a16="http://schemas.microsoft.com/office/drawing/2014/main" id="{70E94FB0-4E86-4140-B7A7-337EA176B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023038" y="2331493"/>
              <a:ext cx="2451945" cy="2399356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5EB15E6A-1A77-494E-A219-1F27642E5368}"/>
                </a:ext>
              </a:extLst>
            </p:cNvPr>
            <p:cNvGrpSpPr/>
            <p:nvPr/>
          </p:nvGrpSpPr>
          <p:grpSpPr>
            <a:xfrm>
              <a:off x="4499361" y="2470856"/>
              <a:ext cx="3056146" cy="2399356"/>
              <a:chOff x="3799235" y="1846617"/>
              <a:chExt cx="4369492" cy="3430453"/>
            </a:xfrm>
          </p:grpSpPr>
          <p:cxnSp>
            <p:nvCxnSpPr>
              <p:cNvPr id="7" name="Straight Arrow Connector 6">
                <a:extLst>
                  <a:ext uri="{FF2B5EF4-FFF2-40B4-BE49-F238E27FC236}">
                    <a16:creationId xmlns:a16="http://schemas.microsoft.com/office/drawing/2014/main" id="{A4A327C5-FE28-CE48-A877-AB1DE56F3917}"/>
                  </a:ext>
                </a:extLst>
              </p:cNvPr>
              <p:cNvCxnSpPr/>
              <p:nvPr/>
            </p:nvCxnSpPr>
            <p:spPr>
              <a:xfrm>
                <a:off x="4473398" y="4907106"/>
                <a:ext cx="3695329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0B430840-D0C2-2E4E-A369-D57EE7EAAF9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73398" y="1952300"/>
                <a:ext cx="0" cy="2964257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8AC669B9-6BCC-6848-B588-1EDB492A95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483150" y="4978723"/>
                <a:ext cx="511452" cy="298347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C8438FA0-9AC4-1D45-A95F-CE87C95179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799235" y="1846617"/>
                <a:ext cx="544579" cy="317671"/>
              </a:xfrm>
              <a:prstGeom prst="rect">
                <a:avLst/>
              </a:prstGeom>
            </p:spPr>
          </p:pic>
        </p:grp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40E61386-8CC7-1648-8192-68C2EEF0C8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4681" y="3429000"/>
            <a:ext cx="430995" cy="25141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E30C9CD-07BC-F943-823E-FACC73375F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86221" y="3832537"/>
            <a:ext cx="430996" cy="25141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21E60E5-759B-5B45-8941-CF1542C72846}"/>
              </a:ext>
            </a:extLst>
          </p:cNvPr>
          <p:cNvGrpSpPr/>
          <p:nvPr/>
        </p:nvGrpSpPr>
        <p:grpSpPr>
          <a:xfrm>
            <a:off x="737437" y="1337988"/>
            <a:ext cx="4413294" cy="923330"/>
            <a:chOff x="737437" y="1337988"/>
            <a:chExt cx="4413294" cy="92333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7CDABD5-53F8-DF46-9390-88857793A0D8}"/>
                </a:ext>
              </a:extLst>
            </p:cNvPr>
            <p:cNvSpPr txBox="1"/>
            <p:nvPr/>
          </p:nvSpPr>
          <p:spPr>
            <a:xfrm>
              <a:off x="737437" y="1337988"/>
              <a:ext cx="441329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Motivation:</a:t>
              </a:r>
              <a:br>
                <a:rPr lang="en-US" dirty="0"/>
              </a:br>
              <a:r>
                <a:rPr lang="en-US" dirty="0"/>
                <a:t>Learn function                                   (</a:t>
              </a:r>
              <a:r>
                <a:rPr lang="en-US" b="1" dirty="0"/>
                <a:t>Encoder</a:t>
              </a:r>
              <a:r>
                <a:rPr lang="en-US" dirty="0"/>
                <a:t>)</a:t>
              </a:r>
            </a:p>
            <a:p>
              <a:r>
                <a:rPr lang="en-US" dirty="0"/>
                <a:t>where representation z is hopefully useful.</a:t>
              </a: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FE517E9F-8C36-D440-917B-02D0B7EC9E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r="35628" b="-13939"/>
            <a:stretch/>
          </p:blipFill>
          <p:spPr>
            <a:xfrm>
              <a:off x="2371607" y="1605701"/>
              <a:ext cx="1579890" cy="368213"/>
            </a:xfrm>
            <a:prstGeom prst="rect">
              <a:avLst/>
            </a:prstGeom>
          </p:spPr>
        </p:pic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8110489F-40CB-F94F-9A9E-64CCAF0EED1B}"/>
              </a:ext>
            </a:extLst>
          </p:cNvPr>
          <p:cNvSpPr txBox="1"/>
          <p:nvPr/>
        </p:nvSpPr>
        <p:spPr>
          <a:xfrm>
            <a:off x="1400537" y="5312881"/>
            <a:ext cx="7176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Ideal for encoding x to lower dimension (compression) and then decode.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4B5FA75-09F5-8A46-A14F-423DAF23122D}"/>
              </a:ext>
            </a:extLst>
          </p:cNvPr>
          <p:cNvGrpSpPr/>
          <p:nvPr/>
        </p:nvGrpSpPr>
        <p:grpSpPr>
          <a:xfrm>
            <a:off x="6995307" y="1625871"/>
            <a:ext cx="4459256" cy="646331"/>
            <a:chOff x="6995307" y="1388127"/>
            <a:chExt cx="4459256" cy="646331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DAD9880-9D55-8645-8075-962E185F3FD2}"/>
                </a:ext>
              </a:extLst>
            </p:cNvPr>
            <p:cNvSpPr txBox="1"/>
            <p:nvPr/>
          </p:nvSpPr>
          <p:spPr>
            <a:xfrm>
              <a:off x="6995307" y="1388127"/>
              <a:ext cx="44592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Introduced                            (</a:t>
              </a:r>
              <a:r>
                <a:rPr lang="en-US" b="1" dirty="0"/>
                <a:t>Decoder</a:t>
              </a:r>
              <a:r>
                <a:rPr lang="en-US" dirty="0"/>
                <a:t>) </a:t>
              </a:r>
            </a:p>
            <a:p>
              <a:r>
                <a:rPr lang="en-US" dirty="0"/>
                <a:t>to enable training with reconstruction loss.</a:t>
              </a:r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25AACEB2-3CB9-CD4A-841A-C8C6692996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270545" y="1453627"/>
              <a:ext cx="1217879" cy="237635"/>
            </a:xfrm>
            <a:prstGeom prst="rect">
              <a:avLst/>
            </a:prstGeom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C91E2464-B464-A543-A53F-E3F9E5A3D15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06685" y="2648520"/>
            <a:ext cx="355772" cy="39889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565BFE5-5678-054D-9734-682F5B3720E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772400" y="2702767"/>
            <a:ext cx="381000" cy="304800"/>
          </a:xfrm>
          <a:prstGeom prst="rect">
            <a:avLst/>
          </a:prstGeom>
        </p:spPr>
      </p:pic>
      <p:sp>
        <p:nvSpPr>
          <p:cNvPr id="28" name="Title 1">
            <a:extLst>
              <a:ext uri="{FF2B5EF4-FFF2-40B4-BE49-F238E27FC236}">
                <a16:creationId xmlns:a16="http://schemas.microsoft.com/office/drawing/2014/main" id="{3C5EA732-7016-EF41-AB32-91D672F1B4B1}"/>
              </a:ext>
            </a:extLst>
          </p:cNvPr>
          <p:cNvSpPr txBox="1">
            <a:spLocks/>
          </p:cNvSpPr>
          <p:nvPr/>
        </p:nvSpPr>
        <p:spPr>
          <a:xfrm>
            <a:off x="313321" y="2493566"/>
            <a:ext cx="11141242" cy="15246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/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53B2B099-B3CB-A14D-BE98-D481C181A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763" y="12424"/>
            <a:ext cx="11194473" cy="1325563"/>
          </a:xfrm>
        </p:spPr>
        <p:txBody>
          <a:bodyPr>
            <a:normAutofit/>
          </a:bodyPr>
          <a:lstStyle/>
          <a:p>
            <a:r>
              <a:rPr lang="en-US" dirty="0"/>
              <a:t>Standard (basic) Auto-Encoder</a:t>
            </a:r>
          </a:p>
        </p:txBody>
      </p:sp>
    </p:spTree>
    <p:extLst>
      <p:ext uri="{BB962C8B-B14F-4D97-AF65-F5344CB8AC3E}">
        <p14:creationId xmlns:p14="http://schemas.microsoft.com/office/powerpoint/2010/main" val="1303354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4</a:t>
            </a:fld>
            <a:endParaRPr lang="en-US"/>
          </a:p>
        </p:txBody>
      </p:sp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AFF63976-D8C1-6541-89DB-E082A2A7BE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992"/>
          <a:stretch/>
        </p:blipFill>
        <p:spPr>
          <a:xfrm>
            <a:off x="6581898" y="2288002"/>
            <a:ext cx="1540248" cy="2110036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18AA2026-B943-0F4C-9F8F-DAAFA376E47B}"/>
              </a:ext>
            </a:extLst>
          </p:cNvPr>
          <p:cNvGrpSpPr/>
          <p:nvPr/>
        </p:nvGrpSpPr>
        <p:grpSpPr>
          <a:xfrm>
            <a:off x="629390" y="2118565"/>
            <a:ext cx="3950507" cy="3248081"/>
            <a:chOff x="4558579" y="2544773"/>
            <a:chExt cx="2996929" cy="2464056"/>
          </a:xfrm>
        </p:grpSpPr>
        <p:pic>
          <p:nvPicPr>
            <p:cNvPr id="10" name="Picture 9" descr="Chart, scatter chart&#10;&#10;Description automatically generated">
              <a:extLst>
                <a:ext uri="{FF2B5EF4-FFF2-40B4-BE49-F238E27FC236}">
                  <a16:creationId xmlns:a16="http://schemas.microsoft.com/office/drawing/2014/main" id="{70E94FB0-4E86-4140-B7A7-337EA176B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97183" y="2544773"/>
              <a:ext cx="2233990" cy="2186076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5EB15E6A-1A77-494E-A219-1F27642E5368}"/>
                </a:ext>
              </a:extLst>
            </p:cNvPr>
            <p:cNvGrpSpPr/>
            <p:nvPr/>
          </p:nvGrpSpPr>
          <p:grpSpPr>
            <a:xfrm>
              <a:off x="4558579" y="2544773"/>
              <a:ext cx="2996929" cy="2464056"/>
              <a:chOff x="3883900" y="1952300"/>
              <a:chExt cx="4284827" cy="3522958"/>
            </a:xfrm>
          </p:grpSpPr>
          <p:cxnSp>
            <p:nvCxnSpPr>
              <p:cNvPr id="7" name="Straight Arrow Connector 6">
                <a:extLst>
                  <a:ext uri="{FF2B5EF4-FFF2-40B4-BE49-F238E27FC236}">
                    <a16:creationId xmlns:a16="http://schemas.microsoft.com/office/drawing/2014/main" id="{A4A327C5-FE28-CE48-A877-AB1DE56F3917}"/>
                  </a:ext>
                </a:extLst>
              </p:cNvPr>
              <p:cNvCxnSpPr/>
              <p:nvPr/>
            </p:nvCxnSpPr>
            <p:spPr>
              <a:xfrm>
                <a:off x="4473398" y="5096711"/>
                <a:ext cx="3695329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0B430840-D0C2-2E4E-A369-D57EE7EAAF9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73398" y="1952300"/>
                <a:ext cx="0" cy="314441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8AC669B9-6BCC-6848-B588-1EDB492A95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17838" y="5176911"/>
                <a:ext cx="511452" cy="298347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C8438FA0-9AC4-1D45-A95F-CE87C95179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83900" y="2269936"/>
                <a:ext cx="544579" cy="317671"/>
              </a:xfrm>
              <a:prstGeom prst="rect">
                <a:avLst/>
              </a:prstGeom>
            </p:spPr>
          </p:pic>
        </p:grp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54FBED-0238-D04E-8820-74E2C661BE1A}"/>
              </a:ext>
            </a:extLst>
          </p:cNvPr>
          <p:cNvSpPr txBox="1"/>
          <p:nvPr/>
        </p:nvSpPr>
        <p:spPr>
          <a:xfrm>
            <a:off x="1113587" y="1031546"/>
            <a:ext cx="34288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Step 1: Sample random z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39B2D84-D6D5-7441-92B5-A4509CE24838}"/>
              </a:ext>
            </a:extLst>
          </p:cNvPr>
          <p:cNvSpPr/>
          <p:nvPr/>
        </p:nvSpPr>
        <p:spPr>
          <a:xfrm>
            <a:off x="1411966" y="2201773"/>
            <a:ext cx="2671123" cy="2649579"/>
          </a:xfrm>
          <a:prstGeom prst="rect">
            <a:avLst/>
          </a:prstGeom>
          <a:noFill/>
          <a:ln w="381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c 23">
            <a:extLst>
              <a:ext uri="{FF2B5EF4-FFF2-40B4-BE49-F238E27FC236}">
                <a16:creationId xmlns:a16="http://schemas.microsoft.com/office/drawing/2014/main" id="{321EEEC9-9688-4042-9182-15AB0E4EAE3A}"/>
              </a:ext>
            </a:extLst>
          </p:cNvPr>
          <p:cNvSpPr/>
          <p:nvPr/>
        </p:nvSpPr>
        <p:spPr>
          <a:xfrm rot="17855358">
            <a:off x="3486856" y="2840291"/>
            <a:ext cx="2004184" cy="2562772"/>
          </a:xfrm>
          <a:prstGeom prst="arc">
            <a:avLst>
              <a:gd name="adj1" fmla="val 16200000"/>
              <a:gd name="adj2" fmla="val 4164"/>
            </a:avLst>
          </a:prstGeom>
          <a:ln w="41275">
            <a:solidFill>
              <a:srgbClr val="7030A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89C2BE02-6758-0F41-89EC-82F9C3D1CE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34240" y="3009280"/>
            <a:ext cx="355600" cy="3937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BAA6E0A-53A5-0E4A-9B94-2F2A564D4A8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23325" y="3768525"/>
            <a:ext cx="368300" cy="393700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6FB78406-A969-E04C-BD90-B43102D19534}"/>
              </a:ext>
            </a:extLst>
          </p:cNvPr>
          <p:cNvSpPr txBox="1"/>
          <p:nvPr/>
        </p:nvSpPr>
        <p:spPr>
          <a:xfrm>
            <a:off x="4249010" y="2201774"/>
            <a:ext cx="19965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z from region with training samples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B4B8955-753D-8B40-90B5-985B6E644DF2}"/>
              </a:ext>
            </a:extLst>
          </p:cNvPr>
          <p:cNvSpPr txBox="1"/>
          <p:nvPr/>
        </p:nvSpPr>
        <p:spPr>
          <a:xfrm>
            <a:off x="6370582" y="1632978"/>
            <a:ext cx="225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Step 2: Decode</a:t>
            </a:r>
          </a:p>
        </p:txBody>
      </p:sp>
      <p:sp>
        <p:nvSpPr>
          <p:cNvPr id="42" name="Down Arrow 41">
            <a:extLst>
              <a:ext uri="{FF2B5EF4-FFF2-40B4-BE49-F238E27FC236}">
                <a16:creationId xmlns:a16="http://schemas.microsoft.com/office/drawing/2014/main" id="{8B68E4BC-2D95-DE44-8059-8E14CC33A969}"/>
              </a:ext>
            </a:extLst>
          </p:cNvPr>
          <p:cNvSpPr/>
          <p:nvPr/>
        </p:nvSpPr>
        <p:spPr>
          <a:xfrm rot="16200000">
            <a:off x="5956995" y="3010831"/>
            <a:ext cx="301226" cy="403245"/>
          </a:xfrm>
          <a:prstGeom prst="down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Down Arrow 44">
            <a:extLst>
              <a:ext uri="{FF2B5EF4-FFF2-40B4-BE49-F238E27FC236}">
                <a16:creationId xmlns:a16="http://schemas.microsoft.com/office/drawing/2014/main" id="{506DBE81-16CD-0B4F-ADBA-A0772795FE25}"/>
              </a:ext>
            </a:extLst>
          </p:cNvPr>
          <p:cNvSpPr/>
          <p:nvPr/>
        </p:nvSpPr>
        <p:spPr>
          <a:xfrm rot="16200000">
            <a:off x="5990588" y="3656274"/>
            <a:ext cx="301226" cy="403245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Down Arrow 45">
            <a:extLst>
              <a:ext uri="{FF2B5EF4-FFF2-40B4-BE49-F238E27FC236}">
                <a16:creationId xmlns:a16="http://schemas.microsoft.com/office/drawing/2014/main" id="{CA783BDE-C675-2149-A82E-BF9AEA566C37}"/>
              </a:ext>
            </a:extLst>
          </p:cNvPr>
          <p:cNvSpPr/>
          <p:nvPr/>
        </p:nvSpPr>
        <p:spPr>
          <a:xfrm rot="16200000">
            <a:off x="8260881" y="3806887"/>
            <a:ext cx="301226" cy="403245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0" name="Picture 49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85EAAD4-5D15-ED4A-965C-177E80C5CCD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09058" y="3628726"/>
            <a:ext cx="961041" cy="961041"/>
          </a:xfrm>
          <a:prstGeom prst="rect">
            <a:avLst/>
          </a:prstGeom>
        </p:spPr>
      </p:pic>
      <p:sp>
        <p:nvSpPr>
          <p:cNvPr id="51" name="Arc 50">
            <a:extLst>
              <a:ext uri="{FF2B5EF4-FFF2-40B4-BE49-F238E27FC236}">
                <a16:creationId xmlns:a16="http://schemas.microsoft.com/office/drawing/2014/main" id="{B7AE956F-D003-274F-AA23-6F36C827C271}"/>
              </a:ext>
            </a:extLst>
          </p:cNvPr>
          <p:cNvSpPr/>
          <p:nvPr/>
        </p:nvSpPr>
        <p:spPr>
          <a:xfrm rot="13644257" flipH="1">
            <a:off x="3669954" y="2306673"/>
            <a:ext cx="1473540" cy="2323968"/>
          </a:xfrm>
          <a:prstGeom prst="arc">
            <a:avLst/>
          </a:prstGeom>
          <a:ln w="50800">
            <a:solidFill>
              <a:schemeClr val="accent6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4601ED02-CD43-D44B-8B42-F4E1A9B6452D}"/>
              </a:ext>
            </a:extLst>
          </p:cNvPr>
          <p:cNvSpPr/>
          <p:nvPr/>
        </p:nvSpPr>
        <p:spPr>
          <a:xfrm>
            <a:off x="3145842" y="3908600"/>
            <a:ext cx="692006" cy="692006"/>
          </a:xfrm>
          <a:prstGeom prst="ellipse">
            <a:avLst/>
          </a:prstGeom>
          <a:noFill/>
          <a:ln w="508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70D14F6-D4CA-234E-B059-CB00FBF4AF6C}"/>
              </a:ext>
            </a:extLst>
          </p:cNvPr>
          <p:cNvSpPr txBox="1"/>
          <p:nvPr/>
        </p:nvSpPr>
        <p:spPr>
          <a:xfrm>
            <a:off x="4337185" y="4281495"/>
            <a:ext cx="23884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z from region without training samples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34E916D-E50D-3544-920B-4D06FBBB970B}"/>
              </a:ext>
            </a:extLst>
          </p:cNvPr>
          <p:cNvSpPr txBox="1"/>
          <p:nvPr/>
        </p:nvSpPr>
        <p:spPr>
          <a:xfrm>
            <a:off x="551329" y="5331434"/>
            <a:ext cx="63854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Problems:</a:t>
            </a:r>
          </a:p>
          <a:p>
            <a:pPr marL="342900" indent="-342900">
              <a:buAutoNum type="alphaLcParenR"/>
            </a:pPr>
            <a:r>
              <a:rPr lang="en-US" dirty="0"/>
              <a:t>No “</a:t>
            </a:r>
            <a:r>
              <a:rPr lang="en-US" b="1" dirty="0"/>
              <a:t>real”</a:t>
            </a:r>
            <a:r>
              <a:rPr lang="en-US" dirty="0"/>
              <a:t> digits were encoded in that area during training. Hence these z values do not encode “realistic” digits.</a:t>
            </a:r>
          </a:p>
          <a:p>
            <a:pPr marL="342900" indent="-342900">
              <a:buAutoNum type="alphaLcParenR"/>
            </a:pPr>
            <a:r>
              <a:rPr lang="en-US" dirty="0"/>
              <a:t>Decoder has not learned to decode such z values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431CE1C-2C36-8F4F-942F-8BA8BD00DB73}"/>
              </a:ext>
            </a:extLst>
          </p:cNvPr>
          <p:cNvSpPr txBox="1"/>
          <p:nvPr/>
        </p:nvSpPr>
        <p:spPr>
          <a:xfrm>
            <a:off x="10129754" y="2523815"/>
            <a:ext cx="1650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Realistic</a:t>
            </a:r>
            <a:r>
              <a:rPr lang="en-US" dirty="0"/>
              <a:t> digit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0A5BB02-AECE-9E46-9F24-391ED78D9DB0}"/>
              </a:ext>
            </a:extLst>
          </p:cNvPr>
          <p:cNvSpPr txBox="1"/>
          <p:nvPr/>
        </p:nvSpPr>
        <p:spPr>
          <a:xfrm>
            <a:off x="9847512" y="3953553"/>
            <a:ext cx="1941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Unrealistic</a:t>
            </a:r>
            <a:r>
              <a:rPr lang="en-US" dirty="0"/>
              <a:t> digit / bad result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6AFAD509-483B-6745-AA1D-1B0685F91761}"/>
              </a:ext>
            </a:extLst>
          </p:cNvPr>
          <p:cNvSpPr txBox="1"/>
          <p:nvPr/>
        </p:nvSpPr>
        <p:spPr>
          <a:xfrm>
            <a:off x="1069096" y="1419319"/>
            <a:ext cx="42150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E.g. With uniform probability between [min, max] values z seen during training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8EA9CD9-EB81-D24D-B531-661DC2520FC0}"/>
              </a:ext>
            </a:extLst>
          </p:cNvPr>
          <p:cNvSpPr txBox="1"/>
          <p:nvPr/>
        </p:nvSpPr>
        <p:spPr>
          <a:xfrm>
            <a:off x="6631455" y="5146861"/>
            <a:ext cx="52682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Basic AEs are not appropriate for image generation. Reconstruction loss does not train AE for generation.</a:t>
            </a:r>
          </a:p>
          <a:p>
            <a:endParaRPr lang="en-US" b="1" u="sng" dirty="0"/>
          </a:p>
          <a:p>
            <a:r>
              <a:rPr lang="en-US" dirty="0"/>
              <a:t>We will see how </a:t>
            </a:r>
            <a:r>
              <a:rPr lang="en-US" b="1" i="1" dirty="0"/>
              <a:t>Generative Models (VAEs and GANs) </a:t>
            </a:r>
            <a:r>
              <a:rPr lang="en-US" dirty="0"/>
              <a:t>are trained appropriately for generation.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7D33A95-3403-5E4E-A2DA-90E0C226690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10956" y="2134266"/>
            <a:ext cx="709261" cy="28838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84F7F85-D5EE-2549-9E8D-E8ABEDEF962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912883" y="4622322"/>
            <a:ext cx="751375" cy="30550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CB7EC36-AC3B-A743-B2A2-E6395CA5634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997741" y="2320319"/>
            <a:ext cx="381000" cy="304800"/>
          </a:xfrm>
          <a:prstGeom prst="rect">
            <a:avLst/>
          </a:prstGeom>
        </p:spPr>
      </p:pic>
      <p:sp>
        <p:nvSpPr>
          <p:cNvPr id="38" name="Down Arrow 37">
            <a:extLst>
              <a:ext uri="{FF2B5EF4-FFF2-40B4-BE49-F238E27FC236}">
                <a16:creationId xmlns:a16="http://schemas.microsoft.com/office/drawing/2014/main" id="{B21C96D4-18B3-2C48-A48E-807538AFD03E}"/>
              </a:ext>
            </a:extLst>
          </p:cNvPr>
          <p:cNvSpPr/>
          <p:nvPr/>
        </p:nvSpPr>
        <p:spPr>
          <a:xfrm rot="16200000">
            <a:off x="8281763" y="2955519"/>
            <a:ext cx="301226" cy="403245"/>
          </a:xfrm>
          <a:prstGeom prst="down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 descr="A picture containing text, keyboard, electronics, typewriter&#10;&#10;Description automatically generated">
            <a:extLst>
              <a:ext uri="{FF2B5EF4-FFF2-40B4-BE49-F238E27FC236}">
                <a16:creationId xmlns:a16="http://schemas.microsoft.com/office/drawing/2014/main" id="{A768B674-B7BB-6445-9287-CF7851C4A485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77347" t="26074" r="16246" b="61701"/>
          <a:stretch/>
        </p:blipFill>
        <p:spPr>
          <a:xfrm>
            <a:off x="8840962" y="2625119"/>
            <a:ext cx="884947" cy="784572"/>
          </a:xfrm>
          <a:prstGeom prst="rect">
            <a:avLst/>
          </a:prstGeom>
        </p:spPr>
      </p:pic>
      <p:sp>
        <p:nvSpPr>
          <p:cNvPr id="48" name="Title 1">
            <a:extLst>
              <a:ext uri="{FF2B5EF4-FFF2-40B4-BE49-F238E27FC236}">
                <a16:creationId xmlns:a16="http://schemas.microsoft.com/office/drawing/2014/main" id="{80CFF088-D1AA-E347-B952-D478A1AEA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763" y="12424"/>
            <a:ext cx="11194473" cy="1325563"/>
          </a:xfrm>
        </p:spPr>
        <p:txBody>
          <a:bodyPr>
            <a:normAutofit/>
          </a:bodyPr>
          <a:lstStyle/>
          <a:p>
            <a:r>
              <a:rPr lang="en-US" dirty="0"/>
              <a:t>Problems generating new data with basic AE</a:t>
            </a:r>
          </a:p>
        </p:txBody>
      </p:sp>
    </p:spTree>
    <p:extLst>
      <p:ext uri="{BB962C8B-B14F-4D97-AF65-F5344CB8AC3E}">
        <p14:creationId xmlns:p14="http://schemas.microsoft.com/office/powerpoint/2010/main" val="2183504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BBF03-94AB-124D-A10F-93AC91A46F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Generative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3C0A84-A9EE-A44C-961A-23EC180F3D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21224"/>
            <a:ext cx="9144000" cy="674750"/>
          </a:xfrm>
        </p:spPr>
        <p:txBody>
          <a:bodyPr>
            <a:normAutofit/>
          </a:bodyPr>
          <a:lstStyle/>
          <a:p>
            <a:r>
              <a:rPr lang="en-US" sz="1800" dirty="0"/>
              <a:t>Nice intro to Generative Modelling by David Foster: </a:t>
            </a:r>
            <a:r>
              <a:rPr lang="en-US" sz="1800" dirty="0">
                <a:hlinkClick r:id="rId3"/>
              </a:rPr>
              <a:t>https://www.oreilly.com/library/view/generative-deep-learning/9781492041931/ch01.html</a:t>
            </a: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10C5B2-87CA-6249-BB57-4DE2936AD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57516B-845E-2D42-A57E-7B4875E63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Neural Computation – Konstantinos Kamnitsas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332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D108F0-4231-5440-8FBD-58DEE152F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A1914-A7DD-1B48-86D8-07EAE8BB2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953D2D2-C15A-8A45-9D14-4CC4D1690A74}"/>
              </a:ext>
            </a:extLst>
          </p:cNvPr>
          <p:cNvGrpSpPr/>
          <p:nvPr/>
        </p:nvGrpSpPr>
        <p:grpSpPr>
          <a:xfrm>
            <a:off x="269823" y="1471531"/>
            <a:ext cx="11737297" cy="1307812"/>
            <a:chOff x="269823" y="1798280"/>
            <a:chExt cx="11737297" cy="130781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75F95BA-B6DD-EE48-8E04-3B57C6252D55}"/>
                </a:ext>
              </a:extLst>
            </p:cNvPr>
            <p:cNvSpPr txBox="1"/>
            <p:nvPr/>
          </p:nvSpPr>
          <p:spPr>
            <a:xfrm>
              <a:off x="269823" y="1798280"/>
              <a:ext cx="117372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“</a:t>
              </a:r>
              <a:r>
                <a:rPr lang="en-GB" sz="2400" dirty="0"/>
                <a:t>A generative model describes </a:t>
              </a:r>
              <a:r>
                <a:rPr lang="en-GB" sz="2400" b="1" dirty="0"/>
                <a:t>how a dataset is generated</a:t>
              </a:r>
              <a:r>
                <a:rPr lang="en-GB" sz="2400" dirty="0"/>
                <a:t>, in terms of a </a:t>
              </a:r>
              <a:r>
                <a:rPr lang="en-GB" sz="2400" b="1" dirty="0"/>
                <a:t>probabilistic model</a:t>
              </a:r>
              <a:r>
                <a:rPr lang="en-GB" sz="2400" dirty="0"/>
                <a:t>.</a:t>
              </a:r>
            </a:p>
            <a:p>
              <a:pPr algn="ctr"/>
              <a:r>
                <a:rPr lang="en-GB" sz="2400" dirty="0"/>
                <a:t>By </a:t>
              </a:r>
              <a:r>
                <a:rPr lang="en-GB" sz="2400" b="1" u="sng" dirty="0"/>
                <a:t>sampling</a:t>
              </a:r>
              <a:r>
                <a:rPr lang="en-GB" sz="2400" dirty="0"/>
                <a:t> from this model, we are </a:t>
              </a:r>
              <a:r>
                <a:rPr lang="en-GB" sz="2400" b="1" u="sng" dirty="0"/>
                <a:t>able to generate new data</a:t>
              </a:r>
              <a:r>
                <a:rPr lang="en-GB" sz="2400" dirty="0"/>
                <a:t>.”</a:t>
              </a:r>
              <a:endParaRPr lang="en-US" sz="24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19C4F82-09F0-A94E-AD26-7FA0EC145395}"/>
                </a:ext>
              </a:extLst>
            </p:cNvPr>
            <p:cNvSpPr txBox="1"/>
            <p:nvPr/>
          </p:nvSpPr>
          <p:spPr>
            <a:xfrm>
              <a:off x="7362886" y="2736760"/>
              <a:ext cx="43148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Generative Deep Learning, by David Foster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89B8546-8DB3-834C-90DA-C116F56E7701}"/>
              </a:ext>
            </a:extLst>
          </p:cNvPr>
          <p:cNvGrpSpPr/>
          <p:nvPr/>
        </p:nvGrpSpPr>
        <p:grpSpPr>
          <a:xfrm>
            <a:off x="964517" y="5382301"/>
            <a:ext cx="9028537" cy="981242"/>
            <a:chOff x="964517" y="5382301"/>
            <a:chExt cx="9028537" cy="98124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E31BE91C-9FF9-7F4E-8E29-7D97FB1A8F1D}"/>
                </a:ext>
              </a:extLst>
            </p:cNvPr>
            <p:cNvGrpSpPr/>
            <p:nvPr/>
          </p:nvGrpSpPr>
          <p:grpSpPr>
            <a:xfrm>
              <a:off x="8613954" y="5608617"/>
              <a:ext cx="1379100" cy="754926"/>
              <a:chOff x="8246053" y="4237820"/>
              <a:chExt cx="1379100" cy="754926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770E48E0-DF9F-8D49-8EA1-ABABA8544E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46053" y="4530397"/>
                <a:ext cx="237323" cy="212342"/>
              </a:xfrm>
              <a:prstGeom prst="rect">
                <a:avLst/>
              </a:prstGeom>
            </p:spPr>
          </p:pic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4A9B546B-16BE-5F43-AC90-4316257E13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409253" y="4528618"/>
                <a:ext cx="215900" cy="215900"/>
              </a:xfrm>
              <a:prstGeom prst="rect">
                <a:avLst/>
              </a:prstGeom>
            </p:spPr>
          </p:pic>
          <p:pic>
            <p:nvPicPr>
              <p:cNvPr id="31" name="Picture 30" descr="Shape&#10;&#10;Description automatically generated">
                <a:extLst>
                  <a:ext uri="{FF2B5EF4-FFF2-40B4-BE49-F238E27FC236}">
                    <a16:creationId xmlns:a16="http://schemas.microsoft.com/office/drawing/2014/main" id="{691E58C9-E351-2E4F-929D-5FC71DD9E6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10600" y="4237820"/>
                <a:ext cx="703881" cy="754926"/>
              </a:xfrm>
              <a:prstGeom prst="rect">
                <a:avLst/>
              </a:prstGeom>
            </p:spPr>
          </p:pic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D3441FC3-D208-9744-A239-B3AB8644F5B1}"/>
                </a:ext>
              </a:extLst>
            </p:cNvPr>
            <p:cNvGrpSpPr/>
            <p:nvPr/>
          </p:nvGrpSpPr>
          <p:grpSpPr>
            <a:xfrm>
              <a:off x="964517" y="5545618"/>
              <a:ext cx="6671995" cy="707886"/>
              <a:chOff x="498198" y="4743290"/>
              <a:chExt cx="6671995" cy="707886"/>
            </a:xfrm>
          </p:grpSpPr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CD6F2EB0-6FD6-5E42-8111-72FB66664329}"/>
                  </a:ext>
                </a:extLst>
              </p:cNvPr>
              <p:cNvSpPr txBox="1"/>
              <p:nvPr/>
            </p:nvSpPr>
            <p:spPr>
              <a:xfrm>
                <a:off x="498198" y="4743290"/>
                <a:ext cx="4114799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In contrast to:</a:t>
                </a:r>
                <a:br>
                  <a:rPr lang="en-GB" sz="2000" b="1" dirty="0"/>
                </a:br>
                <a:r>
                  <a:rPr lang="en-GB" sz="2000" b="1" dirty="0"/>
                  <a:t>Recognition</a:t>
                </a:r>
                <a:r>
                  <a:rPr lang="en-GB" sz="2000" dirty="0"/>
                  <a:t> (discriminative) models:</a:t>
                </a:r>
              </a:p>
            </p:txBody>
          </p:sp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id="{EC6CE934-FFF6-EC44-AB84-18EF42990A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715876" y="5071803"/>
                <a:ext cx="2454317" cy="323166"/>
              </a:xfrm>
              <a:prstGeom prst="rect">
                <a:avLst/>
              </a:prstGeom>
            </p:spPr>
          </p:pic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CF1E77A-5491-5949-B5BD-59811061425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52397" y="5382301"/>
              <a:ext cx="294504" cy="330201"/>
            </a:xfrm>
            <a:prstGeom prst="rect">
              <a:avLst/>
            </a:prstGeom>
          </p:spPr>
        </p:pic>
      </p:grpSp>
      <p:sp>
        <p:nvSpPr>
          <p:cNvPr id="37" name="Title 1">
            <a:extLst>
              <a:ext uri="{FF2B5EF4-FFF2-40B4-BE49-F238E27FC236}">
                <a16:creationId xmlns:a16="http://schemas.microsoft.com/office/drawing/2014/main" id="{D1230F96-D09F-5645-BA6C-FACBAFE77A2F}"/>
              </a:ext>
            </a:extLst>
          </p:cNvPr>
          <p:cNvSpPr txBox="1">
            <a:spLocks/>
          </p:cNvSpPr>
          <p:nvPr/>
        </p:nvSpPr>
        <p:spPr>
          <a:xfrm>
            <a:off x="498763" y="12424"/>
            <a:ext cx="111944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What is a Generative Model?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B6808E5-41DD-B042-A9FC-554A1A1E6C7C}"/>
              </a:ext>
            </a:extLst>
          </p:cNvPr>
          <p:cNvGrpSpPr/>
          <p:nvPr/>
        </p:nvGrpSpPr>
        <p:grpSpPr>
          <a:xfrm>
            <a:off x="974763" y="4003846"/>
            <a:ext cx="4436405" cy="834558"/>
            <a:chOff x="974763" y="4003846"/>
            <a:chExt cx="4436405" cy="83455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84EFB65-EB3A-7945-802C-A0A95DEAB1CE}"/>
                </a:ext>
              </a:extLst>
            </p:cNvPr>
            <p:cNvSpPr txBox="1"/>
            <p:nvPr/>
          </p:nvSpPr>
          <p:spPr>
            <a:xfrm>
              <a:off x="974763" y="4003846"/>
              <a:ext cx="24597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b="1" dirty="0"/>
                <a:t>Generative</a:t>
              </a:r>
              <a:r>
                <a:rPr lang="en-GB" sz="2000" dirty="0"/>
                <a:t> models:</a:t>
              </a:r>
              <a:endParaRPr lang="en-US" sz="2000" dirty="0"/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2DBC281B-30A9-E147-9506-7B5A4BF00CB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395939" y="4028561"/>
              <a:ext cx="1719406" cy="335494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435AB56-F225-3B47-9E2F-68CC6A372555}"/>
                </a:ext>
              </a:extLst>
            </p:cNvPr>
            <p:cNvSpPr txBox="1"/>
            <p:nvPr/>
          </p:nvSpPr>
          <p:spPr>
            <a:xfrm>
              <a:off x="2852438" y="4469072"/>
              <a:ext cx="25587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We assume: z “causes” x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AA35588-BADE-2945-AA91-B5F7E7869AF6}"/>
              </a:ext>
            </a:extLst>
          </p:cNvPr>
          <p:cNvGrpSpPr/>
          <p:nvPr/>
        </p:nvGrpSpPr>
        <p:grpSpPr>
          <a:xfrm>
            <a:off x="6534959" y="3700126"/>
            <a:ext cx="5001045" cy="980009"/>
            <a:chOff x="6534959" y="3700126"/>
            <a:chExt cx="5001045" cy="980009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55A4396-52CE-0344-B527-7CB1E011832B}"/>
                </a:ext>
              </a:extLst>
            </p:cNvPr>
            <p:cNvGrpSpPr/>
            <p:nvPr/>
          </p:nvGrpSpPr>
          <p:grpSpPr>
            <a:xfrm>
              <a:off x="6534959" y="3700126"/>
              <a:ext cx="5001045" cy="980009"/>
              <a:chOff x="6534959" y="3700126"/>
              <a:chExt cx="5001045" cy="980009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37B585B-33BB-7E4B-BB46-1F59C4204A3C}"/>
                  </a:ext>
                </a:extLst>
              </p:cNvPr>
              <p:cNvGrpSpPr/>
              <p:nvPr/>
            </p:nvGrpSpPr>
            <p:grpSpPr>
              <a:xfrm>
                <a:off x="6534959" y="3760912"/>
                <a:ext cx="5001045" cy="919223"/>
                <a:chOff x="6534959" y="3760912"/>
                <a:chExt cx="5001045" cy="919223"/>
              </a:xfrm>
            </p:grpSpPr>
            <p:grpSp>
              <p:nvGrpSpPr>
                <p:cNvPr id="38" name="Group 37">
                  <a:extLst>
                    <a:ext uri="{FF2B5EF4-FFF2-40B4-BE49-F238E27FC236}">
                      <a16:creationId xmlns:a16="http://schemas.microsoft.com/office/drawing/2014/main" id="{7584044E-4315-7542-B526-D94E53906248}"/>
                    </a:ext>
                  </a:extLst>
                </p:cNvPr>
                <p:cNvGrpSpPr/>
                <p:nvPr/>
              </p:nvGrpSpPr>
              <p:grpSpPr>
                <a:xfrm>
                  <a:off x="6534959" y="3760912"/>
                  <a:ext cx="5001045" cy="919223"/>
                  <a:chOff x="6531863" y="5296602"/>
                  <a:chExt cx="5001045" cy="919223"/>
                </a:xfrm>
              </p:grpSpPr>
              <p:grpSp>
                <p:nvGrpSpPr>
                  <p:cNvPr id="27" name="Group 26">
                    <a:extLst>
                      <a:ext uri="{FF2B5EF4-FFF2-40B4-BE49-F238E27FC236}">
                        <a16:creationId xmlns:a16="http://schemas.microsoft.com/office/drawing/2014/main" id="{3E168E2E-6C91-A54E-BC96-9933A850571C}"/>
                      </a:ext>
                    </a:extLst>
                  </p:cNvPr>
                  <p:cNvGrpSpPr/>
                  <p:nvPr/>
                </p:nvGrpSpPr>
                <p:grpSpPr>
                  <a:xfrm>
                    <a:off x="6531863" y="5296602"/>
                    <a:ext cx="3105990" cy="919223"/>
                    <a:chOff x="6597050" y="5145374"/>
                    <a:chExt cx="3105990" cy="919223"/>
                  </a:xfrm>
                </p:grpSpPr>
                <p:grpSp>
                  <p:nvGrpSpPr>
                    <p:cNvPr id="25" name="Group 24">
                      <a:extLst>
                        <a:ext uri="{FF2B5EF4-FFF2-40B4-BE49-F238E27FC236}">
                          <a16:creationId xmlns:a16="http://schemas.microsoft.com/office/drawing/2014/main" id="{0DA62A05-23FB-B54F-91F8-A42BC8030A5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683819" y="5145374"/>
                      <a:ext cx="1019221" cy="919223"/>
                      <a:chOff x="7267187" y="5242705"/>
                      <a:chExt cx="1019221" cy="919223"/>
                    </a:xfrm>
                  </p:grpSpPr>
                  <p:pic>
                    <p:nvPicPr>
                      <p:cNvPr id="18" name="Picture 17" descr="A picture containing chart&#10;&#10;Description automatically generated">
                        <a:extLst>
                          <a:ext uri="{FF2B5EF4-FFF2-40B4-BE49-F238E27FC236}">
                            <a16:creationId xmlns:a16="http://schemas.microsoft.com/office/drawing/2014/main" id="{FC5A9F04-E935-6044-AD9C-CC47E1CAF173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 rotWithShape="1">
                      <a:blip r:embed="rId9"/>
                      <a:srcRect l="67256"/>
                      <a:stretch/>
                    </p:blipFill>
                    <p:spPr>
                      <a:xfrm>
                        <a:off x="7267187" y="5242705"/>
                        <a:ext cx="733080" cy="919223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19" name="Picture 18">
                        <a:extLst>
                          <a:ext uri="{FF2B5EF4-FFF2-40B4-BE49-F238E27FC236}">
                            <a16:creationId xmlns:a16="http://schemas.microsoft.com/office/drawing/2014/main" id="{52F2B82F-86BC-FB4D-B56F-7AB9140A158A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045108" y="5515893"/>
                        <a:ext cx="241300" cy="330200"/>
                      </a:xfrm>
                      <a:prstGeom prst="rect">
                        <a:avLst/>
                      </a:prstGeom>
                    </p:spPr>
                  </p:pic>
                </p:grpSp>
                <p:grpSp>
                  <p:nvGrpSpPr>
                    <p:cNvPr id="26" name="Group 25">
                      <a:extLst>
                        <a:ext uri="{FF2B5EF4-FFF2-40B4-BE49-F238E27FC236}">
                          <a16:creationId xmlns:a16="http://schemas.microsoft.com/office/drawing/2014/main" id="{DC884ECE-1C7F-E941-8A8F-E26A27AF1FB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597050" y="5202607"/>
                      <a:ext cx="2147828" cy="665978"/>
                      <a:chOff x="5468468" y="5435813"/>
                      <a:chExt cx="2147828" cy="665978"/>
                    </a:xfrm>
                  </p:grpSpPr>
                  <p:grpSp>
                    <p:nvGrpSpPr>
                      <p:cNvPr id="24" name="Group 23">
                        <a:extLst>
                          <a:ext uri="{FF2B5EF4-FFF2-40B4-BE49-F238E27FC236}">
                            <a16:creationId xmlns:a16="http://schemas.microsoft.com/office/drawing/2014/main" id="{FC0CC6E4-1630-AE4E-A9F3-B9691019E09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468468" y="5626506"/>
                        <a:ext cx="1523401" cy="475285"/>
                        <a:chOff x="5421408" y="5512945"/>
                        <a:chExt cx="1523401" cy="475285"/>
                      </a:xfrm>
                    </p:grpSpPr>
                    <p:pic>
                      <p:nvPicPr>
                        <p:cNvPr id="6" name="Picture 5" descr="Chart, surface chart&#10;&#10;Description automatically generated">
                          <a:extLst>
                            <a:ext uri="{FF2B5EF4-FFF2-40B4-BE49-F238E27FC236}">
                              <a16:creationId xmlns:a16="http://schemas.microsoft.com/office/drawing/2014/main" id="{62288780-2DBE-9E48-8162-5DAE2866F2BD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11"/>
                        <a:srcRect l="8781" t="14634" r="8409" b="10427"/>
                        <a:stretch/>
                      </p:blipFill>
                      <p:spPr>
                        <a:xfrm>
                          <a:off x="5421408" y="5512945"/>
                          <a:ext cx="962978" cy="475285"/>
                        </a:xfrm>
                        <a:prstGeom prst="rect">
                          <a:avLst/>
                        </a:prstGeom>
                      </p:spPr>
                    </p:pic>
                    <p:sp>
                      <p:nvSpPr>
                        <p:cNvPr id="22" name="Freeform 21">
                          <a:extLst>
                            <a:ext uri="{FF2B5EF4-FFF2-40B4-BE49-F238E27FC236}">
                              <a16:creationId xmlns:a16="http://schemas.microsoft.com/office/drawing/2014/main" id="{F662E2A2-9B9E-4947-88DB-2BCE919445A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412374" y="5647791"/>
                          <a:ext cx="532435" cy="164181"/>
                        </a:xfrm>
                        <a:custGeom>
                          <a:avLst/>
                          <a:gdLst>
                            <a:gd name="connsiteX0" fmla="*/ 0 w 532435"/>
                            <a:gd name="connsiteY0" fmla="*/ 116402 h 164181"/>
                            <a:gd name="connsiteX1" fmla="*/ 150471 w 532435"/>
                            <a:gd name="connsiteY1" fmla="*/ 655 h 164181"/>
                            <a:gd name="connsiteX2" fmla="*/ 266218 w 532435"/>
                            <a:gd name="connsiteY2" fmla="*/ 162700 h 164181"/>
                            <a:gd name="connsiteX3" fmla="*/ 416688 w 532435"/>
                            <a:gd name="connsiteY3" fmla="*/ 81678 h 164181"/>
                            <a:gd name="connsiteX4" fmla="*/ 532435 w 532435"/>
                            <a:gd name="connsiteY4" fmla="*/ 93252 h 16418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532435" h="164181">
                              <a:moveTo>
                                <a:pt x="0" y="116402"/>
                              </a:moveTo>
                              <a:cubicBezTo>
                                <a:pt x="53050" y="54670"/>
                                <a:pt x="106101" y="-7061"/>
                                <a:pt x="150471" y="655"/>
                              </a:cubicBezTo>
                              <a:cubicBezTo>
                                <a:pt x="194841" y="8371"/>
                                <a:pt x="221849" y="149196"/>
                                <a:pt x="266218" y="162700"/>
                              </a:cubicBezTo>
                              <a:cubicBezTo>
                                <a:pt x="310587" y="176204"/>
                                <a:pt x="372318" y="93253"/>
                                <a:pt x="416688" y="81678"/>
                              </a:cubicBezTo>
                              <a:cubicBezTo>
                                <a:pt x="461058" y="70103"/>
                                <a:pt x="435979" y="89394"/>
                                <a:pt x="532435" y="93252"/>
                              </a:cubicBezTo>
                            </a:path>
                          </a:pathLst>
                        </a:custGeom>
                        <a:noFill/>
                        <a:ln w="34925">
                          <a:solidFill>
                            <a:schemeClr val="tx1"/>
                          </a:solidFill>
                          <a:tailEnd type="arrow" w="lg" len="med"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  <p:sp>
                    <p:nvSpPr>
                      <p:cNvPr id="23" name="TextBox 22">
                        <a:extLst>
                          <a:ext uri="{FF2B5EF4-FFF2-40B4-BE49-F238E27FC236}">
                            <a16:creationId xmlns:a16="http://schemas.microsoft.com/office/drawing/2014/main" id="{9E570B1D-FA52-764B-A592-39781C62EC12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6375925" y="5435813"/>
                        <a:ext cx="1240371" cy="26161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100" dirty="0"/>
                          <a:t>Random sample</a:t>
                        </a:r>
                      </a:p>
                    </p:txBody>
                  </p:sp>
                </p:grpSp>
              </p:grp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5CA0E04C-95AA-6840-8314-C232CCFBB216}"/>
                      </a:ext>
                    </a:extLst>
                  </p:cNvPr>
                  <p:cNvSpPr txBox="1"/>
                  <p:nvPr/>
                </p:nvSpPr>
                <p:spPr>
                  <a:xfrm>
                    <a:off x="9736141" y="5467528"/>
                    <a:ext cx="1796767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/>
                      <a:t>Generated new data point</a:t>
                    </a:r>
                  </a:p>
                </p:txBody>
              </p:sp>
            </p:grpSp>
            <p:pic>
              <p:nvPicPr>
                <p:cNvPr id="40" name="Picture 39">
                  <a:extLst>
                    <a:ext uri="{FF2B5EF4-FFF2-40B4-BE49-F238E27FC236}">
                      <a16:creationId xmlns:a16="http://schemas.microsoft.com/office/drawing/2014/main" id="{E1CDC553-872C-D541-A5B7-BBCCC5EF2CC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6716974" y="3765124"/>
                  <a:ext cx="367424" cy="215789"/>
                </a:xfrm>
                <a:prstGeom prst="rect">
                  <a:avLst/>
                </a:prstGeom>
              </p:spPr>
            </p:pic>
          </p:grpSp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3D723C19-E313-7D40-AB1C-4B5407BB42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712020" y="3700126"/>
                <a:ext cx="266481" cy="213185"/>
              </a:xfrm>
              <a:prstGeom prst="rect">
                <a:avLst/>
              </a:prstGeom>
            </p:spPr>
          </p:pic>
        </p:grp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464D17E3-87EC-CA43-BD77-4B78946F1D5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8237298" y="4057705"/>
              <a:ext cx="210695" cy="322239"/>
            </a:xfrm>
            <a:prstGeom prst="rect">
              <a:avLst/>
            </a:prstGeom>
          </p:spPr>
        </p:pic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3C4D4509-45D2-A947-922B-FED189C38109}"/>
              </a:ext>
            </a:extLst>
          </p:cNvPr>
          <p:cNvSpPr txBox="1"/>
          <p:nvPr/>
        </p:nvSpPr>
        <p:spPr>
          <a:xfrm>
            <a:off x="5868979" y="3420888"/>
            <a:ext cx="1767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Prior</a:t>
            </a:r>
            <a:r>
              <a:rPr lang="en-US" sz="1400" dirty="0"/>
              <a:t> distribution of z</a:t>
            </a:r>
          </a:p>
        </p:txBody>
      </p:sp>
    </p:spTree>
    <p:extLst>
      <p:ext uri="{BB962C8B-B14F-4D97-AF65-F5344CB8AC3E}">
        <p14:creationId xmlns:p14="http://schemas.microsoft.com/office/powerpoint/2010/main" val="2227763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-638"/>
            <a:ext cx="11308977" cy="1325563"/>
          </a:xfrm>
        </p:spPr>
        <p:txBody>
          <a:bodyPr>
            <a:normAutofit/>
          </a:bodyPr>
          <a:lstStyle/>
          <a:p>
            <a:r>
              <a:rPr lang="en-US" sz="3600" dirty="0"/>
              <a:t>Basic AEs: Learn to infer meaningful representation z of data</a:t>
            </a:r>
            <a:endParaRPr lang="en-US" sz="3600" b="1" u="sng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C289DD2-3094-8042-B325-687B944BA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F5695A-1DE4-CD40-A41C-200926F1B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Neural Computation – Konstantinos Kamnitsas</a:t>
            </a:r>
            <a:endParaRPr lang="en-US" dirty="0"/>
          </a:p>
        </p:txBody>
      </p:sp>
      <p:pic>
        <p:nvPicPr>
          <p:cNvPr id="203" name="Picture 202">
            <a:extLst>
              <a:ext uri="{FF2B5EF4-FFF2-40B4-BE49-F238E27FC236}">
                <a16:creationId xmlns:a16="http://schemas.microsoft.com/office/drawing/2014/main" id="{39F2D35A-9B89-CC42-9039-FF47EA3895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4120" y="2461164"/>
            <a:ext cx="2514601" cy="483030"/>
          </a:xfrm>
          <a:prstGeom prst="rect">
            <a:avLst/>
          </a:prstGeom>
        </p:spPr>
      </p:pic>
      <p:sp>
        <p:nvSpPr>
          <p:cNvPr id="204" name="TextBox 203">
            <a:extLst>
              <a:ext uri="{FF2B5EF4-FFF2-40B4-BE49-F238E27FC236}">
                <a16:creationId xmlns:a16="http://schemas.microsoft.com/office/drawing/2014/main" id="{19334A14-B6A7-B04F-AD27-0A36B0745D92}"/>
              </a:ext>
            </a:extLst>
          </p:cNvPr>
          <p:cNvSpPr txBox="1"/>
          <p:nvPr/>
        </p:nvSpPr>
        <p:spPr>
          <a:xfrm>
            <a:off x="3222548" y="1245484"/>
            <a:ext cx="57469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Given only input samples x,</a:t>
            </a:r>
            <a:br>
              <a:rPr lang="en-US" sz="2800" dirty="0"/>
            </a:br>
            <a:r>
              <a:rPr lang="en-US" sz="2800" dirty="0"/>
              <a:t>how to learn a meaningful encoding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0330BE-8A09-F546-B710-6D4099EB873F}"/>
              </a:ext>
            </a:extLst>
          </p:cNvPr>
          <p:cNvSpPr txBox="1"/>
          <p:nvPr/>
        </p:nvSpPr>
        <p:spPr>
          <a:xfrm>
            <a:off x="2959768" y="3406862"/>
            <a:ext cx="59917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This was the original motivation for the creation of Auto-Encoders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4C0671-F45E-5A4F-A3F4-A3B347034DE7}"/>
              </a:ext>
            </a:extLst>
          </p:cNvPr>
          <p:cNvSpPr txBox="1"/>
          <p:nvPr/>
        </p:nvSpPr>
        <p:spPr>
          <a:xfrm>
            <a:off x="2892712" y="4946921"/>
            <a:ext cx="59917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They are not trained / designed for generation (sampling) of new data points.</a:t>
            </a:r>
          </a:p>
        </p:txBody>
      </p:sp>
    </p:spTree>
    <p:extLst>
      <p:ext uri="{BB962C8B-B14F-4D97-AF65-F5344CB8AC3E}">
        <p14:creationId xmlns:p14="http://schemas.microsoft.com/office/powerpoint/2010/main" val="950867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C289DD2-3094-8042-B325-687B944BA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F5695A-1DE4-CD40-A41C-200926F1B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Neural Computation – Konstantinos Kamnitsas</a:t>
            </a:r>
            <a:endParaRPr lang="en-US" dirty="0"/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19334A14-B6A7-B04F-AD27-0A36B0745D92}"/>
              </a:ext>
            </a:extLst>
          </p:cNvPr>
          <p:cNvSpPr txBox="1"/>
          <p:nvPr/>
        </p:nvSpPr>
        <p:spPr>
          <a:xfrm>
            <a:off x="2527806" y="1222381"/>
            <a:ext cx="6673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(in unsupervised manner)</a:t>
            </a:r>
            <a:endParaRPr lang="en-US" sz="1400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0330BE-8A09-F546-B710-6D4099EB873F}"/>
              </a:ext>
            </a:extLst>
          </p:cNvPr>
          <p:cNvSpPr txBox="1"/>
          <p:nvPr/>
        </p:nvSpPr>
        <p:spPr>
          <a:xfrm>
            <a:off x="2742477" y="4774012"/>
            <a:ext cx="6590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In the process, we will also “have” to learn a representation Z</a:t>
            </a:r>
            <a:br>
              <a:rPr lang="en-US" sz="2000" dirty="0"/>
            </a:br>
            <a:r>
              <a:rPr lang="en-US" sz="2000" dirty="0"/>
              <a:t>that encodes meaningful info about the data.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7857820-2A33-6B44-84F5-4F53CFE240E4}"/>
              </a:ext>
            </a:extLst>
          </p:cNvPr>
          <p:cNvGrpSpPr/>
          <p:nvPr/>
        </p:nvGrpSpPr>
        <p:grpSpPr>
          <a:xfrm>
            <a:off x="9591566" y="5096952"/>
            <a:ext cx="2395412" cy="1039683"/>
            <a:chOff x="10841635" y="1432163"/>
            <a:chExt cx="2395412" cy="1039683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444BFA1-A14B-1246-BDEA-D80C71E1F1C9}"/>
                </a:ext>
              </a:extLst>
            </p:cNvPr>
            <p:cNvGrpSpPr/>
            <p:nvPr/>
          </p:nvGrpSpPr>
          <p:grpSpPr>
            <a:xfrm>
              <a:off x="10912642" y="1792227"/>
              <a:ext cx="2055949" cy="679619"/>
              <a:chOff x="10912642" y="1792227"/>
              <a:chExt cx="2055949" cy="679619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CF7E426C-E2B1-4943-8193-F29C470D1C81}"/>
                  </a:ext>
                </a:extLst>
              </p:cNvPr>
              <p:cNvSpPr/>
              <p:nvPr/>
            </p:nvSpPr>
            <p:spPr>
              <a:xfrm>
                <a:off x="10912642" y="1792227"/>
                <a:ext cx="661737" cy="661737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4CC4DEBA-2CDC-0C41-8AAE-5599E257DC3C}"/>
                  </a:ext>
                </a:extLst>
              </p:cNvPr>
              <p:cNvSpPr/>
              <p:nvPr/>
            </p:nvSpPr>
            <p:spPr>
              <a:xfrm>
                <a:off x="12306854" y="1810109"/>
                <a:ext cx="661737" cy="661737"/>
              </a:xfrm>
              <a:prstGeom prst="ellipse">
                <a:avLst/>
              </a:prstGeom>
              <a:solidFill>
                <a:schemeClr val="bg2">
                  <a:lumMod val="9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18783D5E-266B-4149-B3A8-269797E264A1}"/>
                  </a:ext>
                </a:extLst>
              </p:cNvPr>
              <p:cNvCxnSpPr>
                <a:cxnSpLocks/>
                <a:stCxn id="12" idx="6"/>
                <a:endCxn id="13" idx="2"/>
              </p:cNvCxnSpPr>
              <p:nvPr/>
            </p:nvCxnSpPr>
            <p:spPr>
              <a:xfrm>
                <a:off x="11574379" y="2123096"/>
                <a:ext cx="732475" cy="1788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90D31438-4952-2F4C-9CAD-07C3744DE9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429629" y="1947356"/>
                <a:ext cx="414867" cy="371197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19CDEB89-BE2A-064F-88CC-E131CC3651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077739" y="1960139"/>
                <a:ext cx="328429" cy="328429"/>
              </a:xfrm>
              <a:prstGeom prst="rect">
                <a:avLst/>
              </a:prstGeom>
            </p:spPr>
          </p:pic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BCB9496-1D58-D44D-BD59-CDF809F6A2D0}"/>
                </a:ext>
              </a:extLst>
            </p:cNvPr>
            <p:cNvSpPr txBox="1"/>
            <p:nvPr/>
          </p:nvSpPr>
          <p:spPr>
            <a:xfrm>
              <a:off x="10841635" y="1432163"/>
              <a:ext cx="23954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z “causes” x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0F0A1B52-CBF5-4D41-B06C-F0F542976B7A}"/>
              </a:ext>
            </a:extLst>
          </p:cNvPr>
          <p:cNvSpPr txBox="1"/>
          <p:nvPr/>
        </p:nvSpPr>
        <p:spPr>
          <a:xfrm>
            <a:off x="8926709" y="2944925"/>
            <a:ext cx="31389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solidFill>
                  <a:srgbClr val="FF0000"/>
                </a:solidFill>
              </a:rPr>
              <a:t>What is a training objective for learning such a model?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B9AFC70-388C-4B49-A50F-4563F5BE8095}"/>
              </a:ext>
            </a:extLst>
          </p:cNvPr>
          <p:cNvGrpSpPr/>
          <p:nvPr/>
        </p:nvGrpSpPr>
        <p:grpSpPr>
          <a:xfrm>
            <a:off x="4079275" y="2819042"/>
            <a:ext cx="3295560" cy="1085370"/>
            <a:chOff x="4079275" y="2819042"/>
            <a:chExt cx="3295560" cy="108537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7C0B555-52EA-C24C-B804-4C20EEED4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19796" y="2819042"/>
              <a:ext cx="580005" cy="34063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058BE11-BDF7-9845-8932-A176E6484265}"/>
                </a:ext>
              </a:extLst>
            </p:cNvPr>
            <p:cNvGrpSpPr/>
            <p:nvPr/>
          </p:nvGrpSpPr>
          <p:grpSpPr>
            <a:xfrm>
              <a:off x="4079275" y="2943566"/>
              <a:ext cx="3295560" cy="960846"/>
              <a:chOff x="4079275" y="2586950"/>
              <a:chExt cx="3295560" cy="960846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E6595C40-296F-E945-AFBD-CC5BDD7A5E72}"/>
                  </a:ext>
                </a:extLst>
              </p:cNvPr>
              <p:cNvGrpSpPr/>
              <p:nvPr/>
            </p:nvGrpSpPr>
            <p:grpSpPr>
              <a:xfrm>
                <a:off x="4079275" y="2586950"/>
                <a:ext cx="3295560" cy="960846"/>
                <a:chOff x="6407480" y="5103751"/>
                <a:chExt cx="3295560" cy="960846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548FC630-B28A-5140-A8F3-C2FBB1025341}"/>
                    </a:ext>
                  </a:extLst>
                </p:cNvPr>
                <p:cNvGrpSpPr/>
                <p:nvPr/>
              </p:nvGrpSpPr>
              <p:grpSpPr>
                <a:xfrm>
                  <a:off x="8683819" y="5145374"/>
                  <a:ext cx="1019221" cy="919223"/>
                  <a:chOff x="7267187" y="5242705"/>
                  <a:chExt cx="1019221" cy="919223"/>
                </a:xfrm>
              </p:grpSpPr>
              <p:pic>
                <p:nvPicPr>
                  <p:cNvPr id="27" name="Picture 26" descr="A picture containing chart&#10;&#10;Description automatically generated">
                    <a:extLst>
                      <a:ext uri="{FF2B5EF4-FFF2-40B4-BE49-F238E27FC236}">
                        <a16:creationId xmlns:a16="http://schemas.microsoft.com/office/drawing/2014/main" id="{A742A17C-055A-2A48-95E1-F57438E8EFE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6"/>
                  <a:srcRect l="67256"/>
                  <a:stretch/>
                </p:blipFill>
                <p:spPr>
                  <a:xfrm>
                    <a:off x="7267187" y="5242705"/>
                    <a:ext cx="733080" cy="919223"/>
                  </a:xfrm>
                  <a:prstGeom prst="rect">
                    <a:avLst/>
                  </a:prstGeom>
                </p:spPr>
              </p:pic>
              <p:pic>
                <p:nvPicPr>
                  <p:cNvPr id="28" name="Picture 27">
                    <a:extLst>
                      <a:ext uri="{FF2B5EF4-FFF2-40B4-BE49-F238E27FC236}">
                        <a16:creationId xmlns:a16="http://schemas.microsoft.com/office/drawing/2014/main" id="{6CBD796D-6FE5-A541-A271-8BC531F31A9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8045108" y="5534181"/>
                    <a:ext cx="241300" cy="33020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682EEFEF-7830-B747-A81C-D9D3C3B6FB52}"/>
                    </a:ext>
                  </a:extLst>
                </p:cNvPr>
                <p:cNvGrpSpPr/>
                <p:nvPr/>
              </p:nvGrpSpPr>
              <p:grpSpPr>
                <a:xfrm>
                  <a:off x="6407480" y="5103751"/>
                  <a:ext cx="1892603" cy="775986"/>
                  <a:chOff x="5278898" y="5336957"/>
                  <a:chExt cx="1892603" cy="775986"/>
                </a:xfrm>
              </p:grpSpPr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BECE2D4E-D48D-8140-9BE1-716847ECC44A}"/>
                      </a:ext>
                    </a:extLst>
                  </p:cNvPr>
                  <p:cNvGrpSpPr/>
                  <p:nvPr/>
                </p:nvGrpSpPr>
                <p:grpSpPr>
                  <a:xfrm>
                    <a:off x="5278898" y="5583959"/>
                    <a:ext cx="1712971" cy="528984"/>
                    <a:chOff x="5231838" y="5470398"/>
                    <a:chExt cx="1712971" cy="528984"/>
                  </a:xfrm>
                </p:grpSpPr>
                <p:pic>
                  <p:nvPicPr>
                    <p:cNvPr id="24" name="Picture 23" descr="Chart, surface chart&#10;&#10;Description automatically generated">
                      <a:extLst>
                        <a:ext uri="{FF2B5EF4-FFF2-40B4-BE49-F238E27FC236}">
                          <a16:creationId xmlns:a16="http://schemas.microsoft.com/office/drawing/2014/main" id="{F5599B64-0E1D-A04A-AD76-F3E2335FF26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8"/>
                    <a:srcRect l="8781" t="14634" r="8409" b="10427"/>
                    <a:stretch/>
                  </p:blipFill>
                  <p:spPr>
                    <a:xfrm>
                      <a:off x="5231838" y="5470398"/>
                      <a:ext cx="1071777" cy="528984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26" name="Freeform 25">
                      <a:extLst>
                        <a:ext uri="{FF2B5EF4-FFF2-40B4-BE49-F238E27FC236}">
                          <a16:creationId xmlns:a16="http://schemas.microsoft.com/office/drawing/2014/main" id="{8A1DC71E-94FA-7D49-A6AB-3F633B3905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12374" y="5647791"/>
                      <a:ext cx="532435" cy="164181"/>
                    </a:xfrm>
                    <a:custGeom>
                      <a:avLst/>
                      <a:gdLst>
                        <a:gd name="connsiteX0" fmla="*/ 0 w 532435"/>
                        <a:gd name="connsiteY0" fmla="*/ 116402 h 164181"/>
                        <a:gd name="connsiteX1" fmla="*/ 150471 w 532435"/>
                        <a:gd name="connsiteY1" fmla="*/ 655 h 164181"/>
                        <a:gd name="connsiteX2" fmla="*/ 266218 w 532435"/>
                        <a:gd name="connsiteY2" fmla="*/ 162700 h 164181"/>
                        <a:gd name="connsiteX3" fmla="*/ 416688 w 532435"/>
                        <a:gd name="connsiteY3" fmla="*/ 81678 h 164181"/>
                        <a:gd name="connsiteX4" fmla="*/ 532435 w 532435"/>
                        <a:gd name="connsiteY4" fmla="*/ 93252 h 1641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2435" h="164181">
                          <a:moveTo>
                            <a:pt x="0" y="116402"/>
                          </a:moveTo>
                          <a:cubicBezTo>
                            <a:pt x="53050" y="54670"/>
                            <a:pt x="106101" y="-7061"/>
                            <a:pt x="150471" y="655"/>
                          </a:cubicBezTo>
                          <a:cubicBezTo>
                            <a:pt x="194841" y="8371"/>
                            <a:pt x="221849" y="149196"/>
                            <a:pt x="266218" y="162700"/>
                          </a:cubicBezTo>
                          <a:cubicBezTo>
                            <a:pt x="310587" y="176204"/>
                            <a:pt x="372318" y="93253"/>
                            <a:pt x="416688" y="81678"/>
                          </a:cubicBezTo>
                          <a:cubicBezTo>
                            <a:pt x="461058" y="70103"/>
                            <a:pt x="435979" y="89394"/>
                            <a:pt x="532435" y="93252"/>
                          </a:cubicBezTo>
                        </a:path>
                      </a:pathLst>
                    </a:custGeom>
                    <a:noFill/>
                    <a:ln w="34925">
                      <a:solidFill>
                        <a:schemeClr val="tx1"/>
                      </a:solidFill>
                      <a:tailEnd type="arrow" w="lg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B475D789-84DF-9848-A829-EB8AE6E58723}"/>
                      </a:ext>
                    </a:extLst>
                  </p:cNvPr>
                  <p:cNvSpPr txBox="1"/>
                  <p:nvPr/>
                </p:nvSpPr>
                <p:spPr>
                  <a:xfrm>
                    <a:off x="6363568" y="5336957"/>
                    <a:ext cx="807933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400" dirty="0"/>
                      <a:t>sample</a:t>
                    </a:r>
                  </a:p>
                </p:txBody>
              </p:sp>
            </p:grpSp>
          </p:grpSp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EA703315-7E06-EC4B-851D-21A68D22D6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975693" y="2930264"/>
                <a:ext cx="215900" cy="330200"/>
              </a:xfrm>
              <a:prstGeom prst="rect">
                <a:avLst/>
              </a:prstGeom>
            </p:spPr>
          </p:pic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AFF7FC1-CB78-B94B-9121-26903A2924EF}"/>
              </a:ext>
            </a:extLst>
          </p:cNvPr>
          <p:cNvGrpSpPr/>
          <p:nvPr/>
        </p:nvGrpSpPr>
        <p:grpSpPr>
          <a:xfrm>
            <a:off x="3611880" y="1825765"/>
            <a:ext cx="4375204" cy="461665"/>
            <a:chOff x="3611880" y="1642885"/>
            <a:chExt cx="4375204" cy="461665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C1830A9-1DE1-BA48-8837-BB811491C887}"/>
                </a:ext>
              </a:extLst>
            </p:cNvPr>
            <p:cNvSpPr txBox="1"/>
            <p:nvPr/>
          </p:nvSpPr>
          <p:spPr>
            <a:xfrm>
              <a:off x="3611880" y="1642885"/>
              <a:ext cx="29406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/>
                <a:t>Generative</a:t>
              </a:r>
              <a:r>
                <a:rPr lang="en-GB" sz="2400" dirty="0"/>
                <a:t> models:</a:t>
              </a:r>
              <a:endParaRPr lang="en-US" sz="2400" dirty="0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BE12C5A-D690-4F49-9140-C1000E8AC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346944" y="1724847"/>
              <a:ext cx="1640140" cy="323978"/>
            </a:xfrm>
            <a:prstGeom prst="rect">
              <a:avLst/>
            </a:prstGeom>
          </p:spPr>
        </p:pic>
      </p:grpSp>
      <p:pic>
        <p:nvPicPr>
          <p:cNvPr id="34" name="Picture 33" descr="A camera on a tripod&#10;&#10;Description automatically generated">
            <a:extLst>
              <a:ext uri="{FF2B5EF4-FFF2-40B4-BE49-F238E27FC236}">
                <a16:creationId xmlns:a16="http://schemas.microsoft.com/office/drawing/2014/main" id="{069C8211-9E56-8345-8791-94B07A316139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7474" t="9881" r="667" b="3008"/>
          <a:stretch/>
        </p:blipFill>
        <p:spPr>
          <a:xfrm>
            <a:off x="73928" y="4218675"/>
            <a:ext cx="2678260" cy="1900078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3554961-CB2B-0445-8BF3-364AD726CF6A}"/>
              </a:ext>
            </a:extLst>
          </p:cNvPr>
          <p:cNvSpPr txBox="1"/>
          <p:nvPr/>
        </p:nvSpPr>
        <p:spPr>
          <a:xfrm>
            <a:off x="48237" y="6132744"/>
            <a:ext cx="3501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z: content, lighting angle, zoom …</a:t>
            </a:r>
            <a:br>
              <a:rPr lang="en-US" dirty="0"/>
            </a:br>
            <a:r>
              <a:rPr lang="en-US" dirty="0"/>
              <a:t>x: the photo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7B6D78B-80D2-604E-8D8D-BF7948EDEB49}"/>
              </a:ext>
            </a:extLst>
          </p:cNvPr>
          <p:cNvSpPr txBox="1"/>
          <p:nvPr/>
        </p:nvSpPr>
        <p:spPr>
          <a:xfrm>
            <a:off x="3791859" y="5769939"/>
            <a:ext cx="47994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“</a:t>
            </a:r>
            <a:r>
              <a:rPr lang="en-GB" i="1" dirty="0"/>
              <a:t>What I cannot create, I do not understand.”</a:t>
            </a:r>
          </a:p>
          <a:p>
            <a:pPr algn="ctr"/>
            <a:r>
              <a:rPr lang="en-GB" dirty="0"/>
              <a:t>                                                </a:t>
            </a:r>
            <a:r>
              <a:rPr lang="en-GB" sz="1400" dirty="0"/>
              <a:t>Richard Feynman </a:t>
            </a:r>
            <a:endParaRPr lang="en-US" sz="1600" dirty="0"/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BF54EAE1-891C-2747-96B6-0C77B48574FF}"/>
              </a:ext>
            </a:extLst>
          </p:cNvPr>
          <p:cNvSpPr txBox="1">
            <a:spLocks/>
          </p:cNvSpPr>
          <p:nvPr/>
        </p:nvSpPr>
        <p:spPr>
          <a:xfrm>
            <a:off x="498763" y="12424"/>
            <a:ext cx="111944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Generative Models:</a:t>
            </a:r>
            <a:br>
              <a:rPr lang="en-US" sz="3200" dirty="0"/>
            </a:br>
            <a:r>
              <a:rPr lang="en-US" sz="3200" dirty="0"/>
              <a:t>How to learn model of process that generates realistic samples?</a:t>
            </a:r>
          </a:p>
        </p:txBody>
      </p:sp>
      <p:pic>
        <p:nvPicPr>
          <p:cNvPr id="40" name="Picture 39" descr="A picture containing text, keyboard, electronics, typewriter&#10;&#10;Description automatically generated">
            <a:extLst>
              <a:ext uri="{FF2B5EF4-FFF2-40B4-BE49-F238E27FC236}">
                <a16:creationId xmlns:a16="http://schemas.microsoft.com/office/drawing/2014/main" id="{07226046-95BD-8849-8A84-C514B702E340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60155" t="24795" r="33382" b="59489"/>
          <a:stretch/>
        </p:blipFill>
        <p:spPr>
          <a:xfrm>
            <a:off x="7574597" y="3160906"/>
            <a:ext cx="535650" cy="60517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9DD290E-4B98-DE42-93D4-C0EAEB868873}"/>
              </a:ext>
            </a:extLst>
          </p:cNvPr>
          <p:cNvSpPr txBox="1"/>
          <p:nvPr/>
        </p:nvSpPr>
        <p:spPr>
          <a:xfrm>
            <a:off x="6995160" y="2529431"/>
            <a:ext cx="1688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 must be realistic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9D6E78-93A7-704B-B10A-5BD73407803B}"/>
              </a:ext>
            </a:extLst>
          </p:cNvPr>
          <p:cNvSpPr txBox="1"/>
          <p:nvPr/>
        </p:nvSpPr>
        <p:spPr>
          <a:xfrm>
            <a:off x="3172326" y="2533195"/>
            <a:ext cx="229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Prior</a:t>
            </a:r>
            <a:r>
              <a:rPr lang="en-US" dirty="0"/>
              <a:t> distribution of z</a:t>
            </a:r>
          </a:p>
        </p:txBody>
      </p:sp>
    </p:spTree>
    <p:extLst>
      <p:ext uri="{BB962C8B-B14F-4D97-AF65-F5344CB8AC3E}">
        <p14:creationId xmlns:p14="http://schemas.microsoft.com/office/powerpoint/2010/main" val="2353053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C289DD2-3094-8042-B325-687B944BA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F5695A-1DE4-CD40-A41C-200926F1B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Neural Computation – Konstantinos Kamnitsas</a:t>
            </a:r>
            <a:endParaRPr lang="en-US" dirty="0"/>
          </a:p>
        </p:txBody>
      </p:sp>
      <p:grpSp>
        <p:nvGrpSpPr>
          <p:cNvPr id="200" name="Group 199">
            <a:extLst>
              <a:ext uri="{FF2B5EF4-FFF2-40B4-BE49-F238E27FC236}">
                <a16:creationId xmlns:a16="http://schemas.microsoft.com/office/drawing/2014/main" id="{8C19CC22-90B0-7546-BD90-DDFE25B4CA72}"/>
              </a:ext>
            </a:extLst>
          </p:cNvPr>
          <p:cNvGrpSpPr/>
          <p:nvPr/>
        </p:nvGrpSpPr>
        <p:grpSpPr>
          <a:xfrm>
            <a:off x="3006912" y="1325563"/>
            <a:ext cx="5390951" cy="4942708"/>
            <a:chOff x="434534" y="1186787"/>
            <a:chExt cx="3614141" cy="3313635"/>
          </a:xfrm>
        </p:grpSpPr>
        <p:pic>
          <p:nvPicPr>
            <p:cNvPr id="52" name="Picture 51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F4802C8D-EDC2-CE4D-8CCD-3A64E31120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5171" y="1590943"/>
              <a:ext cx="3357950" cy="248505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C501F6F-E215-A147-A3E8-1DE79651F6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09351" y="1719935"/>
              <a:ext cx="1039324" cy="312642"/>
            </a:xfrm>
            <a:prstGeom prst="rect">
              <a:avLst/>
            </a:prstGeom>
          </p:spPr>
        </p:pic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49C8BB7F-92E0-D440-9FB7-AE58A89F8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40298" y="3515619"/>
              <a:ext cx="645985" cy="246994"/>
            </a:xfrm>
            <a:prstGeom prst="rect">
              <a:avLst/>
            </a:prstGeom>
          </p:spPr>
        </p:pic>
        <p:pic>
          <p:nvPicPr>
            <p:cNvPr id="196" name="Picture 195">
              <a:extLst>
                <a:ext uri="{FF2B5EF4-FFF2-40B4-BE49-F238E27FC236}">
                  <a16:creationId xmlns:a16="http://schemas.microsoft.com/office/drawing/2014/main" id="{8D4B73BB-8A5E-F94F-8680-925DD4BE1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03532" y="4076712"/>
              <a:ext cx="517808" cy="335616"/>
            </a:xfrm>
            <a:prstGeom prst="rect">
              <a:avLst/>
            </a:prstGeom>
          </p:spPr>
        </p:pic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5427FA19-574A-B440-9617-DA0A7AFD8F9B}"/>
                </a:ext>
              </a:extLst>
            </p:cNvPr>
            <p:cNvSpPr txBox="1"/>
            <p:nvPr/>
          </p:nvSpPr>
          <p:spPr>
            <a:xfrm>
              <a:off x="619200" y="1186787"/>
              <a:ext cx="2099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1-dimensional data: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C1B5EAD-6B31-F84A-AA0D-931554FF5822}"/>
                </a:ext>
              </a:extLst>
            </p:cNvPr>
            <p:cNvSpPr txBox="1"/>
            <p:nvPr/>
          </p:nvSpPr>
          <p:spPr>
            <a:xfrm>
              <a:off x="1951076" y="4131090"/>
              <a:ext cx="13524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Feature-1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8CF71E95-1BCC-A54F-A8B7-971541543D58}"/>
                </a:ext>
              </a:extLst>
            </p:cNvPr>
            <p:cNvSpPr txBox="1"/>
            <p:nvPr/>
          </p:nvSpPr>
          <p:spPr>
            <a:xfrm rot="16200000">
              <a:off x="-57028" y="2558240"/>
              <a:ext cx="135245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/>
                <a:t>Probability</a:t>
              </a:r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55130D69-B40F-4F4E-AB9A-B8D26C8B98DF}"/>
              </a:ext>
            </a:extLst>
          </p:cNvPr>
          <p:cNvSpPr txBox="1">
            <a:spLocks/>
          </p:cNvSpPr>
          <p:nvPr/>
        </p:nvSpPr>
        <p:spPr>
          <a:xfrm>
            <a:off x="551329" y="-638"/>
            <a:ext cx="110201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Probability Density Function (PDF) of data, </a:t>
            </a:r>
            <a:endParaRPr lang="en-US" sz="3600" b="1" u="sng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C44814A-7BC9-7F4A-B85F-D8A5055CDF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9104" y="370682"/>
            <a:ext cx="1762851" cy="530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3973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915</Words>
  <Application>Microsoft Office PowerPoint</Application>
  <PresentationFormat>Widescreen</PresentationFormat>
  <Paragraphs>136</Paragraphs>
  <Slides>15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Generative Modeling and  Variational Auto-Encoders (VAEs)</vt:lpstr>
      <vt:lpstr>PowerPoint Presentation</vt:lpstr>
      <vt:lpstr>Standard (basic) Auto-Encoder</vt:lpstr>
      <vt:lpstr>Problems generating new data with basic AE</vt:lpstr>
      <vt:lpstr>Generative Models</vt:lpstr>
      <vt:lpstr>PowerPoint Presentation</vt:lpstr>
      <vt:lpstr>Basic AEs: Learn to infer meaningful representation z of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Kamnitsas, Konstantinos</dc:creator>
  <cp:lastModifiedBy>Jinming Duan (Computer Science)</cp:lastModifiedBy>
  <cp:revision>2566</cp:revision>
  <dcterms:created xsi:type="dcterms:W3CDTF">2021-09-03T10:08:57Z</dcterms:created>
  <dcterms:modified xsi:type="dcterms:W3CDTF">2022-11-25T02:23:23Z</dcterms:modified>
</cp:coreProperties>
</file>

<file path=docProps/thumbnail.jpeg>
</file>